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notesMasterIdLst>
    <p:notesMasterId r:id="rId51"/>
  </p:notesMasterIdLst>
  <p:handoutMasterIdLst>
    <p:handoutMasterId r:id="rId52"/>
  </p:handoutMasterIdLst>
  <p:sldIdLst>
    <p:sldId id="312" r:id="rId12"/>
    <p:sldId id="333" r:id="rId13"/>
    <p:sldId id="350" r:id="rId14"/>
    <p:sldId id="314" r:id="rId15"/>
    <p:sldId id="316" r:id="rId16"/>
    <p:sldId id="348" r:id="rId17"/>
    <p:sldId id="319" r:id="rId18"/>
    <p:sldId id="335" r:id="rId19"/>
    <p:sldId id="320" r:id="rId20"/>
    <p:sldId id="356" r:id="rId21"/>
    <p:sldId id="349" r:id="rId22"/>
    <p:sldId id="357" r:id="rId23"/>
    <p:sldId id="327" r:id="rId24"/>
    <p:sldId id="336" r:id="rId25"/>
    <p:sldId id="337" r:id="rId26"/>
    <p:sldId id="338" r:id="rId27"/>
    <p:sldId id="329" r:id="rId28"/>
    <p:sldId id="339" r:id="rId29"/>
    <p:sldId id="340" r:id="rId30"/>
    <p:sldId id="341" r:id="rId31"/>
    <p:sldId id="343" r:id="rId32"/>
    <p:sldId id="342" r:id="rId33"/>
    <p:sldId id="344" r:id="rId34"/>
    <p:sldId id="352" r:id="rId35"/>
    <p:sldId id="345" r:id="rId36"/>
    <p:sldId id="347" r:id="rId37"/>
    <p:sldId id="360" r:id="rId38"/>
    <p:sldId id="346" r:id="rId39"/>
    <p:sldId id="359" r:id="rId40"/>
    <p:sldId id="353" r:id="rId41"/>
    <p:sldId id="364" r:id="rId42"/>
    <p:sldId id="367" r:id="rId43"/>
    <p:sldId id="366" r:id="rId44"/>
    <p:sldId id="365" r:id="rId45"/>
    <p:sldId id="326" r:id="rId46"/>
    <p:sldId id="331" r:id="rId47"/>
    <p:sldId id="315" r:id="rId48"/>
    <p:sldId id="368" r:id="rId49"/>
    <p:sldId id="369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04B"/>
    <a:srgbClr val="FF6600"/>
    <a:srgbClr val="FF9933"/>
    <a:srgbClr val="CC0000"/>
    <a:srgbClr val="ADDBBD"/>
    <a:srgbClr val="BEF7D3"/>
    <a:srgbClr val="D1FFDF"/>
    <a:srgbClr val="ABF4C3"/>
    <a:srgbClr val="83E2A4"/>
    <a:srgbClr val="A6F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82745" autoAdjust="0"/>
  </p:normalViewPr>
  <p:slideViewPr>
    <p:cSldViewPr snapToGrid="0">
      <p:cViewPr varScale="1">
        <p:scale>
          <a:sx n="68" d="100"/>
          <a:sy n="68" d="100"/>
        </p:scale>
        <p:origin x="1320" y="62"/>
      </p:cViewPr>
      <p:guideLst/>
    </p:cSldViewPr>
  </p:slideViewPr>
  <p:outlineViewPr>
    <p:cViewPr>
      <p:scale>
        <a:sx n="33" d="100"/>
        <a:sy n="33" d="100"/>
      </p:scale>
      <p:origin x="0" y="-12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981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gs" Target="tags/tag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3-4E0F-A62C-9E4A7E71A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3-4E0F-A62C-9E4A7E71A2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3-4E0F-A62C-9E4A7E71A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0.85</c:v>
                </c:pt>
                <c:pt idx="1">
                  <c:v>0.4</c:v>
                </c:pt>
                <c:pt idx="2">
                  <c:v>0.45</c:v>
                </c:pt>
                <c:pt idx="3">
                  <c:v>0.35</c:v>
                </c:pt>
                <c:pt idx="4">
                  <c:v>0.6</c:v>
                </c:pt>
                <c:pt idx="5">
                  <c:v>0.5</c:v>
                </c:pt>
                <c:pt idx="6">
                  <c:v>0.7</c:v>
                </c:pt>
                <c:pt idx="7">
                  <c:v>0.4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0-4AD0-8BED-51F719EC2E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0.8</c:v>
                </c:pt>
                <c:pt idx="1">
                  <c:v>0.4</c:v>
                </c:pt>
                <c:pt idx="2">
                  <c:v>0.55000000000000004</c:v>
                </c:pt>
                <c:pt idx="3">
                  <c:v>0.35</c:v>
                </c:pt>
                <c:pt idx="4">
                  <c:v>0.65</c:v>
                </c:pt>
                <c:pt idx="5">
                  <c:v>0.55000000000000004</c:v>
                </c:pt>
                <c:pt idx="6">
                  <c:v>0.6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00-4AD0-8BED-51F719EC2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0.85</c:v>
                </c:pt>
                <c:pt idx="1">
                  <c:v>0.4</c:v>
                </c:pt>
                <c:pt idx="2">
                  <c:v>0.45</c:v>
                </c:pt>
                <c:pt idx="3">
                  <c:v>0.35</c:v>
                </c:pt>
                <c:pt idx="4">
                  <c:v>0.6</c:v>
                </c:pt>
                <c:pt idx="5">
                  <c:v>0.5</c:v>
                </c:pt>
                <c:pt idx="6">
                  <c:v>0.7</c:v>
                </c:pt>
                <c:pt idx="7">
                  <c:v>0.4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0-4AD0-8BED-51F719EC2E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0.8</c:v>
                </c:pt>
                <c:pt idx="1">
                  <c:v>0.4</c:v>
                </c:pt>
                <c:pt idx="2">
                  <c:v>0.55000000000000004</c:v>
                </c:pt>
                <c:pt idx="3">
                  <c:v>0.35</c:v>
                </c:pt>
                <c:pt idx="4">
                  <c:v>0.65</c:v>
                </c:pt>
                <c:pt idx="5">
                  <c:v>0.55000000000000004</c:v>
                </c:pt>
                <c:pt idx="6">
                  <c:v>0.6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00-4AD0-8BED-51F719EC2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Median</a:t>
            </a:r>
            <a:r>
              <a:rPr lang="en-GB" baseline="0" dirty="0"/>
              <a:t> time in seconds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00ACC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ACCE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90-4C4F-B5C5-CA8E5E099248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3.5430000000000001</c:v>
                </c:pt>
                <c:pt idx="1">
                  <c:v>4.4329999999999998</c:v>
                </c:pt>
                <c:pt idx="2">
                  <c:v>3.7930000000000001</c:v>
                </c:pt>
                <c:pt idx="3">
                  <c:v>2.024</c:v>
                </c:pt>
                <c:pt idx="4">
                  <c:v>0.78900000000000003</c:v>
                </c:pt>
                <c:pt idx="5">
                  <c:v>1.99</c:v>
                </c:pt>
                <c:pt idx="6">
                  <c:v>0.46400000000000002</c:v>
                </c:pt>
                <c:pt idx="7">
                  <c:v>0.9</c:v>
                </c:pt>
                <c:pt idx="8">
                  <c:v>0.21199999999999999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E1-4565-A8F0-85403356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00D0F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D0FA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990-4C4F-B5C5-CA8E5E099248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1.7649999999999999</c:v>
                </c:pt>
                <c:pt idx="1">
                  <c:v>3.9569999999999999</c:v>
                </c:pt>
                <c:pt idx="2">
                  <c:v>3.823</c:v>
                </c:pt>
                <c:pt idx="3">
                  <c:v>1.956</c:v>
                </c:pt>
                <c:pt idx="4">
                  <c:v>0.77500000000000002</c:v>
                </c:pt>
                <c:pt idx="5">
                  <c:v>1.9850000000000001</c:v>
                </c:pt>
                <c:pt idx="6">
                  <c:v>0.504</c:v>
                </c:pt>
                <c:pt idx="7">
                  <c:v>0.89</c:v>
                </c:pt>
                <c:pt idx="8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E1-4565-A8F0-85403356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139664"/>
        <c:axId val="214144944"/>
      </c:barChart>
      <c:catAx>
        <c:axId val="21413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44944"/>
        <c:crosses val="autoZero"/>
        <c:auto val="1"/>
        <c:lblAlgn val="ctr"/>
        <c:lblOffset val="100"/>
        <c:noMultiLvlLbl val="0"/>
      </c:catAx>
      <c:valAx>
        <c:axId val="21414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3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0.85</c:v>
                </c:pt>
                <c:pt idx="1">
                  <c:v>0.4</c:v>
                </c:pt>
                <c:pt idx="2">
                  <c:v>0.45</c:v>
                </c:pt>
                <c:pt idx="3">
                  <c:v>0.35</c:v>
                </c:pt>
                <c:pt idx="4">
                  <c:v>0.6</c:v>
                </c:pt>
                <c:pt idx="5">
                  <c:v>0.5</c:v>
                </c:pt>
                <c:pt idx="6">
                  <c:v>0.7</c:v>
                </c:pt>
                <c:pt idx="7">
                  <c:v>0.4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0-4AD0-8BED-51F719EC2E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0.8</c:v>
                </c:pt>
                <c:pt idx="1">
                  <c:v>0.4</c:v>
                </c:pt>
                <c:pt idx="2">
                  <c:v>0.55000000000000004</c:v>
                </c:pt>
                <c:pt idx="3">
                  <c:v>0.35</c:v>
                </c:pt>
                <c:pt idx="4">
                  <c:v>0.65</c:v>
                </c:pt>
                <c:pt idx="5">
                  <c:v>0.55000000000000004</c:v>
                </c:pt>
                <c:pt idx="6">
                  <c:v>0.6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00-4AD0-8BED-51F719EC2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Median</a:t>
            </a:r>
            <a:r>
              <a:rPr lang="en-GB" baseline="0" dirty="0"/>
              <a:t> time in seconds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00ACC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ACCE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90-4C4F-B5C5-CA8E5E099248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3.5430000000000001</c:v>
                </c:pt>
                <c:pt idx="1">
                  <c:v>4.4329999999999998</c:v>
                </c:pt>
                <c:pt idx="2">
                  <c:v>3.7930000000000001</c:v>
                </c:pt>
                <c:pt idx="3">
                  <c:v>2.024</c:v>
                </c:pt>
                <c:pt idx="4">
                  <c:v>0.78900000000000003</c:v>
                </c:pt>
                <c:pt idx="5">
                  <c:v>1.99</c:v>
                </c:pt>
                <c:pt idx="6">
                  <c:v>0.46400000000000002</c:v>
                </c:pt>
                <c:pt idx="7">
                  <c:v>0.9</c:v>
                </c:pt>
                <c:pt idx="8">
                  <c:v>0.21199999999999999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E1-4565-A8F0-85403356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00D0F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D0FA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990-4C4F-B5C5-CA8E5E099248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1.7649999999999999</c:v>
                </c:pt>
                <c:pt idx="1">
                  <c:v>3.9569999999999999</c:v>
                </c:pt>
                <c:pt idx="2">
                  <c:v>3.823</c:v>
                </c:pt>
                <c:pt idx="3">
                  <c:v>1.956</c:v>
                </c:pt>
                <c:pt idx="4">
                  <c:v>0.77500000000000002</c:v>
                </c:pt>
                <c:pt idx="5">
                  <c:v>1.9850000000000001</c:v>
                </c:pt>
                <c:pt idx="6">
                  <c:v>0.504</c:v>
                </c:pt>
                <c:pt idx="7">
                  <c:v>0.89</c:v>
                </c:pt>
                <c:pt idx="8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E1-4565-A8F0-85403356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139664"/>
        <c:axId val="214144944"/>
      </c:barChart>
      <c:catAx>
        <c:axId val="21413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44944"/>
        <c:crosses val="autoZero"/>
        <c:auto val="1"/>
        <c:lblAlgn val="ctr"/>
        <c:lblOffset val="100"/>
        <c:noMultiLvlLbl val="0"/>
      </c:catAx>
      <c:valAx>
        <c:axId val="21414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3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Announcement – 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C4-4747-88F4-7EEFFD5898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C4-4747-88F4-7EEFFD5898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C4-4747-88F4-7EEFFD589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axMin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Tactic –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0.85</c:v>
                </c:pt>
                <c:pt idx="1">
                  <c:v>0.4</c:v>
                </c:pt>
                <c:pt idx="2">
                  <c:v>0.45</c:v>
                </c:pt>
                <c:pt idx="3">
                  <c:v>0.35</c:v>
                </c:pt>
                <c:pt idx="4">
                  <c:v>0.6</c:v>
                </c:pt>
                <c:pt idx="5">
                  <c:v>0.5</c:v>
                </c:pt>
                <c:pt idx="6">
                  <c:v>0.7</c:v>
                </c:pt>
                <c:pt idx="7">
                  <c:v>0.4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D-4F46-A6B5-92F7BAEB27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0.8</c:v>
                </c:pt>
                <c:pt idx="1">
                  <c:v>0.4</c:v>
                </c:pt>
                <c:pt idx="2">
                  <c:v>0.55000000000000004</c:v>
                </c:pt>
                <c:pt idx="3">
                  <c:v>0.35</c:v>
                </c:pt>
                <c:pt idx="4">
                  <c:v>0.65</c:v>
                </c:pt>
                <c:pt idx="5">
                  <c:v>0.55000000000000004</c:v>
                </c:pt>
                <c:pt idx="6">
                  <c:v>0.6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D-4F46-A6B5-92F7BAEB2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Announcement – 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C4-4747-88F4-7EEFFD5898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C4-4747-88F4-7EEFFD5898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C4-4747-88F4-7EEFFD589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axMin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Tactic –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0.85</c:v>
                </c:pt>
                <c:pt idx="1">
                  <c:v>0.4</c:v>
                </c:pt>
                <c:pt idx="2">
                  <c:v>0.45</c:v>
                </c:pt>
                <c:pt idx="3">
                  <c:v>0.35</c:v>
                </c:pt>
                <c:pt idx="4">
                  <c:v>0.6</c:v>
                </c:pt>
                <c:pt idx="5">
                  <c:v>0.5</c:v>
                </c:pt>
                <c:pt idx="6">
                  <c:v>0.7</c:v>
                </c:pt>
                <c:pt idx="7">
                  <c:v>0.4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D-4F46-A6B5-92F7BAEB27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0.8</c:v>
                </c:pt>
                <c:pt idx="1">
                  <c:v>0.4</c:v>
                </c:pt>
                <c:pt idx="2">
                  <c:v>0.55000000000000004</c:v>
                </c:pt>
                <c:pt idx="3">
                  <c:v>0.35</c:v>
                </c:pt>
                <c:pt idx="4">
                  <c:v>0.65</c:v>
                </c:pt>
                <c:pt idx="5">
                  <c:v>0.55000000000000004</c:v>
                </c:pt>
                <c:pt idx="6">
                  <c:v>0.6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D-4F46-A6B5-92F7BAEB2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3-4E0F-A62C-9E4A7E71A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3-4E0F-A62C-9E4A7E71A2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3-4E0F-A62C-9E4A7E71A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3-4E0F-A62C-9E4A7E71A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3-4E0F-A62C-9E4A7E71A2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3-4E0F-A62C-9E4A7E71A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Median</a:t>
            </a:r>
            <a:r>
              <a:rPr lang="en-GB" baseline="0" dirty="0"/>
              <a:t> time in seconds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00ACC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ACCE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6E-44AD-86E1-AC10D2EEA55F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8.4559999999999995</c:v>
                </c:pt>
                <c:pt idx="1">
                  <c:v>3.9460000000000002</c:v>
                </c:pt>
                <c:pt idx="2">
                  <c:v>3.4260000000000002</c:v>
                </c:pt>
                <c:pt idx="3">
                  <c:v>1.5129999999999999</c:v>
                </c:pt>
                <c:pt idx="4">
                  <c:v>0.65600000000000003</c:v>
                </c:pt>
                <c:pt idx="5">
                  <c:v>1.7869999999999999</c:v>
                </c:pt>
                <c:pt idx="6">
                  <c:v>0.48699999999999999</c:v>
                </c:pt>
                <c:pt idx="7">
                  <c:v>0.35499999999999998</c:v>
                </c:pt>
                <c:pt idx="8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6E-44AD-86E1-AC10D2EEA5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00D0F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D0FA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A6E-44AD-86E1-AC10D2EEA55F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7.5410000000000004</c:v>
                </c:pt>
                <c:pt idx="1">
                  <c:v>2.952</c:v>
                </c:pt>
                <c:pt idx="2">
                  <c:v>3.3889999999999998</c:v>
                </c:pt>
                <c:pt idx="3">
                  <c:v>1.421</c:v>
                </c:pt>
                <c:pt idx="4">
                  <c:v>0.61899999999999999</c:v>
                </c:pt>
                <c:pt idx="5">
                  <c:v>1.6870000000000001</c:v>
                </c:pt>
                <c:pt idx="6">
                  <c:v>0.41099999999999998</c:v>
                </c:pt>
                <c:pt idx="7">
                  <c:v>0.375</c:v>
                </c:pt>
                <c:pt idx="8">
                  <c:v>0.192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A6E-44AD-86E1-AC10D2EEA5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89EB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9EBFF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A6E-44AD-86E1-AC10D2EEA55F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10.94</c:v>
                </c:pt>
                <c:pt idx="1">
                  <c:v>2.9740000000000002</c:v>
                </c:pt>
                <c:pt idx="2">
                  <c:v>3.3149999999999999</c:v>
                </c:pt>
                <c:pt idx="3">
                  <c:v>1.3939999999999999</c:v>
                </c:pt>
                <c:pt idx="4">
                  <c:v>0.623</c:v>
                </c:pt>
                <c:pt idx="5">
                  <c:v>1.68</c:v>
                </c:pt>
                <c:pt idx="6">
                  <c:v>0.40500000000000003</c:v>
                </c:pt>
                <c:pt idx="7">
                  <c:v>0.875</c:v>
                </c:pt>
                <c:pt idx="8">
                  <c:v>0.192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6E-44AD-86E1-AC10D2EEA5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139664"/>
        <c:axId val="214144944"/>
      </c:barChart>
      <c:catAx>
        <c:axId val="21413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44944"/>
        <c:crosses val="autoZero"/>
        <c:auto val="1"/>
        <c:lblAlgn val="ctr"/>
        <c:lblOffset val="100"/>
        <c:noMultiLvlLbl val="0"/>
      </c:catAx>
      <c:valAx>
        <c:axId val="21414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3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Median</a:t>
            </a:r>
            <a:r>
              <a:rPr lang="en-GB" baseline="0" dirty="0"/>
              <a:t> time in seconds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00ACC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ACCE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E2-4A28-AEE8-386C319ECAAA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8.4559999999999995</c:v>
                </c:pt>
                <c:pt idx="1">
                  <c:v>3.9460000000000002</c:v>
                </c:pt>
                <c:pt idx="2">
                  <c:v>3.4260000000000002</c:v>
                </c:pt>
                <c:pt idx="3">
                  <c:v>1.5129999999999999</c:v>
                </c:pt>
                <c:pt idx="4">
                  <c:v>0.65600000000000003</c:v>
                </c:pt>
                <c:pt idx="5">
                  <c:v>1.7869999999999999</c:v>
                </c:pt>
                <c:pt idx="6">
                  <c:v>0.48699999999999999</c:v>
                </c:pt>
                <c:pt idx="7">
                  <c:v>0.35499999999999998</c:v>
                </c:pt>
                <c:pt idx="8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E2-4A28-AEE8-386C319ECA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00D0F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D0FA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CE2-4A28-AEE8-386C319ECAAA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7.5410000000000004</c:v>
                </c:pt>
                <c:pt idx="1">
                  <c:v>2.952</c:v>
                </c:pt>
                <c:pt idx="2">
                  <c:v>3.3889999999999998</c:v>
                </c:pt>
                <c:pt idx="3">
                  <c:v>1.421</c:v>
                </c:pt>
                <c:pt idx="4">
                  <c:v>0.61899999999999999</c:v>
                </c:pt>
                <c:pt idx="5">
                  <c:v>1.6870000000000001</c:v>
                </c:pt>
                <c:pt idx="6">
                  <c:v>0.41099999999999998</c:v>
                </c:pt>
                <c:pt idx="7">
                  <c:v>0.375</c:v>
                </c:pt>
                <c:pt idx="8">
                  <c:v>0.192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CE2-4A28-AEE8-386C319ECA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89EB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9EBFF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E2-4A28-AEE8-386C319ECAAA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10.94</c:v>
                </c:pt>
                <c:pt idx="1">
                  <c:v>2.9740000000000002</c:v>
                </c:pt>
                <c:pt idx="2">
                  <c:v>3.3149999999999999</c:v>
                </c:pt>
                <c:pt idx="3">
                  <c:v>1.3939999999999999</c:v>
                </c:pt>
                <c:pt idx="4">
                  <c:v>0.623</c:v>
                </c:pt>
                <c:pt idx="5">
                  <c:v>1.68</c:v>
                </c:pt>
                <c:pt idx="6">
                  <c:v>0.40500000000000003</c:v>
                </c:pt>
                <c:pt idx="7">
                  <c:v>0.875</c:v>
                </c:pt>
                <c:pt idx="8">
                  <c:v>0.192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E2-4A28-AEE8-386C319EC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139664"/>
        <c:axId val="214144944"/>
      </c:barChart>
      <c:catAx>
        <c:axId val="21413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44944"/>
        <c:crosses val="autoZero"/>
        <c:auto val="1"/>
        <c:lblAlgn val="ctr"/>
        <c:lblOffset val="100"/>
        <c:noMultiLvlLbl val="0"/>
      </c:catAx>
      <c:valAx>
        <c:axId val="21414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3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3-4E0F-A62C-9E4A7E71A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3-4E0F-A62C-9E4A7E71A2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3-4E0F-A62C-9E4A7E71A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F1-score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0.84199999999999997</c:v>
                </c:pt>
                <c:pt idx="2">
                  <c:v>1</c:v>
                </c:pt>
                <c:pt idx="3">
                  <c:v>0.84399999999999997</c:v>
                </c:pt>
                <c:pt idx="4">
                  <c:v>1</c:v>
                </c:pt>
                <c:pt idx="5">
                  <c:v>0.71</c:v>
                </c:pt>
                <c:pt idx="6">
                  <c:v>1</c:v>
                </c:pt>
                <c:pt idx="7">
                  <c:v>1</c:v>
                </c:pt>
                <c:pt idx="8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3-4E0F-A62C-9E4A7E71A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0.95</c:v>
                </c:pt>
                <c:pt idx="1">
                  <c:v>0.45200000000000001</c:v>
                </c:pt>
                <c:pt idx="2">
                  <c:v>0.70599999999999996</c:v>
                </c:pt>
                <c:pt idx="3">
                  <c:v>0.80900000000000005</c:v>
                </c:pt>
                <c:pt idx="4">
                  <c:v>0.9</c:v>
                </c:pt>
                <c:pt idx="5">
                  <c:v>0.71</c:v>
                </c:pt>
                <c:pt idx="6">
                  <c:v>0.89500000000000002</c:v>
                </c:pt>
                <c:pt idx="7">
                  <c:v>0.92700000000000005</c:v>
                </c:pt>
                <c:pt idx="8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3-4E0F-A62C-9E4A7E71A2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F4B6D6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0.621</c:v>
                </c:pt>
                <c:pt idx="1">
                  <c:v>0.6</c:v>
                </c:pt>
                <c:pt idx="2">
                  <c:v>0.52900000000000003</c:v>
                </c:pt>
                <c:pt idx="3">
                  <c:v>0.51600000000000001</c:v>
                </c:pt>
                <c:pt idx="4">
                  <c:v>0.83699999999999997</c:v>
                </c:pt>
                <c:pt idx="5">
                  <c:v>0.68400000000000005</c:v>
                </c:pt>
                <c:pt idx="6">
                  <c:v>0.74299999999999999</c:v>
                </c:pt>
                <c:pt idx="7">
                  <c:v>0.70599999999999996</c:v>
                </c:pt>
                <c:pt idx="8">
                  <c:v>0.66700000000000004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3-4E0F-A62C-9E4A7E71A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Median</a:t>
            </a:r>
            <a:r>
              <a:rPr lang="en-GB" baseline="0" dirty="0"/>
              <a:t> time in seconds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00ACC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ACCE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974-4DD5-A8FB-9A333D9C23FE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8.4559999999999995</c:v>
                </c:pt>
                <c:pt idx="1">
                  <c:v>3.9460000000000002</c:v>
                </c:pt>
                <c:pt idx="2">
                  <c:v>3.4260000000000002</c:v>
                </c:pt>
                <c:pt idx="3">
                  <c:v>1.5129999999999999</c:v>
                </c:pt>
                <c:pt idx="4">
                  <c:v>0.65600000000000003</c:v>
                </c:pt>
                <c:pt idx="5">
                  <c:v>1.7869999999999999</c:v>
                </c:pt>
                <c:pt idx="6">
                  <c:v>0.48699999999999999</c:v>
                </c:pt>
                <c:pt idx="7">
                  <c:v>0.35499999999999998</c:v>
                </c:pt>
                <c:pt idx="8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6-48D2-A877-40894344CF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00D0F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D0FA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74-4DD5-A8FB-9A333D9C23FE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7.5410000000000004</c:v>
                </c:pt>
                <c:pt idx="1">
                  <c:v>2.952</c:v>
                </c:pt>
                <c:pt idx="2">
                  <c:v>3.3889999999999998</c:v>
                </c:pt>
                <c:pt idx="3">
                  <c:v>1.421</c:v>
                </c:pt>
                <c:pt idx="4">
                  <c:v>0.61899999999999999</c:v>
                </c:pt>
                <c:pt idx="5">
                  <c:v>1.6870000000000001</c:v>
                </c:pt>
                <c:pt idx="6">
                  <c:v>0.41099999999999998</c:v>
                </c:pt>
                <c:pt idx="7">
                  <c:v>0.375</c:v>
                </c:pt>
                <c:pt idx="8">
                  <c:v>0.192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E6-48D2-A877-40894344CF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Short</c:v>
                </c:pt>
              </c:strCache>
            </c:strRef>
          </c:tx>
          <c:spPr>
            <a:solidFill>
              <a:srgbClr val="89EB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9EBFF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974-4DD5-A8FB-9A333D9C23FE}"/>
              </c:ext>
            </c:extLst>
          </c:dPt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10.94</c:v>
                </c:pt>
                <c:pt idx="1">
                  <c:v>2.9740000000000002</c:v>
                </c:pt>
                <c:pt idx="2">
                  <c:v>3.3149999999999999</c:v>
                </c:pt>
                <c:pt idx="3">
                  <c:v>1.3939999999999999</c:v>
                </c:pt>
                <c:pt idx="4">
                  <c:v>0.623</c:v>
                </c:pt>
                <c:pt idx="5">
                  <c:v>1.68</c:v>
                </c:pt>
                <c:pt idx="6">
                  <c:v>0.40500000000000003</c:v>
                </c:pt>
                <c:pt idx="7">
                  <c:v>0.875</c:v>
                </c:pt>
                <c:pt idx="8">
                  <c:v>0.192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E6-48D2-A877-40894344C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139664"/>
        <c:axId val="214144944"/>
      </c:barChart>
      <c:catAx>
        <c:axId val="21413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44944"/>
        <c:crosses val="autoZero"/>
        <c:auto val="1"/>
        <c:lblAlgn val="ctr"/>
        <c:lblOffset val="100"/>
        <c:noMultiLvlLbl val="0"/>
      </c:catAx>
      <c:valAx>
        <c:axId val="21414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13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</c:v>
                </c:pt>
              </c:strCache>
            </c:strRef>
          </c:tx>
          <c:spPr>
            <a:solidFill>
              <a:srgbClr val="DF2788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0.85</c:v>
                </c:pt>
                <c:pt idx="1">
                  <c:v>0.4</c:v>
                </c:pt>
                <c:pt idx="2">
                  <c:v>0.45</c:v>
                </c:pt>
                <c:pt idx="3">
                  <c:v>0.35</c:v>
                </c:pt>
                <c:pt idx="4">
                  <c:v>0.6</c:v>
                </c:pt>
                <c:pt idx="5">
                  <c:v>0.5</c:v>
                </c:pt>
                <c:pt idx="6">
                  <c:v>0.7</c:v>
                </c:pt>
                <c:pt idx="7">
                  <c:v>0.4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0-4AD0-8BED-51F719EC2E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rgbClr val="EA70B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GPT-4</c:v>
                </c:pt>
                <c:pt idx="1">
                  <c:v>Phi-3 14B</c:v>
                </c:pt>
                <c:pt idx="2">
                  <c:v>Code Llama 13B</c:v>
                </c:pt>
                <c:pt idx="3">
                  <c:v>Aya 23 8B</c:v>
                </c:pt>
                <c:pt idx="4">
                  <c:v>Llama 3 8B</c:v>
                </c:pt>
                <c:pt idx="5">
                  <c:v>Gemma 7B</c:v>
                </c:pt>
                <c:pt idx="6">
                  <c:v>Mistral 7B</c:v>
                </c:pt>
                <c:pt idx="7">
                  <c:v>Phi-3 3.8B</c:v>
                </c:pt>
                <c:pt idx="8">
                  <c:v>Gemma 2B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0.8</c:v>
                </c:pt>
                <c:pt idx="1">
                  <c:v>0.4</c:v>
                </c:pt>
                <c:pt idx="2">
                  <c:v>0.55000000000000004</c:v>
                </c:pt>
                <c:pt idx="3">
                  <c:v>0.35</c:v>
                </c:pt>
                <c:pt idx="4">
                  <c:v>0.65</c:v>
                </c:pt>
                <c:pt idx="5">
                  <c:v>0.55000000000000004</c:v>
                </c:pt>
                <c:pt idx="6">
                  <c:v>0.6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00-4AD0-8BED-51F719EC2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0598096"/>
        <c:axId val="260600976"/>
      </c:barChart>
      <c:catAx>
        <c:axId val="2605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600976"/>
        <c:crosses val="autoZero"/>
        <c:auto val="1"/>
        <c:lblAlgn val="ctr"/>
        <c:lblOffset val="100"/>
        <c:noMultiLvlLbl val="0"/>
      </c:catAx>
      <c:valAx>
        <c:axId val="260600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605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B0DA4-B554-47BC-86C4-5922BB1A57D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D197BA-8320-48D7-A96A-B3281F9591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can </a:t>
          </a:r>
          <a:r>
            <a:rPr lang="en-GB" b="0" u="sng" dirty="0"/>
            <a:t>LLMs</a:t>
          </a:r>
          <a:r>
            <a:rPr lang="en-GB" b="0" dirty="0"/>
            <a:t> be integrated into the existing incident response workflow to streamline the </a:t>
          </a:r>
          <a:r>
            <a:rPr lang="en-GB" b="0" u="sng" dirty="0"/>
            <a:t>triage process</a:t>
          </a:r>
          <a:r>
            <a:rPr lang="en-GB" b="0" dirty="0"/>
            <a:t>?</a:t>
          </a:r>
          <a:endParaRPr lang="en-US" dirty="0"/>
        </a:p>
      </dgm:t>
    </dgm:pt>
    <dgm:pt modelId="{A43BECF5-8F84-42A1-80D8-016BAD76115D}" type="parTrans" cxnId="{63B47EAE-C1C7-4878-B54B-B21889816BDC}">
      <dgm:prSet/>
      <dgm:spPr/>
      <dgm:t>
        <a:bodyPr/>
        <a:lstStyle/>
        <a:p>
          <a:endParaRPr lang="en-US"/>
        </a:p>
      </dgm:t>
    </dgm:pt>
    <dgm:pt modelId="{6C44E5D5-2083-401D-B778-EA35F3830480}" type="sibTrans" cxnId="{63B47EAE-C1C7-4878-B54B-B21889816BDC}">
      <dgm:prSet/>
      <dgm:spPr/>
      <dgm:t>
        <a:bodyPr/>
        <a:lstStyle/>
        <a:p>
          <a:endParaRPr lang="en-US"/>
        </a:p>
      </dgm:t>
    </dgm:pt>
    <dgm:pt modelId="{6BB3A4A0-4D47-477E-92F3-8E4B5E370D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What suitable </a:t>
          </a:r>
          <a:r>
            <a:rPr lang="en-GB" b="0" u="sng"/>
            <a:t>evaluation metrics </a:t>
          </a:r>
          <a:r>
            <a:rPr lang="en-GB" b="0"/>
            <a:t>should be used to assess the performance of LLMs in cybersecurity triage?</a:t>
          </a:r>
          <a:endParaRPr lang="en-US"/>
        </a:p>
      </dgm:t>
    </dgm:pt>
    <dgm:pt modelId="{A58296C3-EE3E-4C86-95A8-9CCC0C7DC3BA}" type="parTrans" cxnId="{AA9E60F7-334E-48B9-B1C6-A8D54F81AEC4}">
      <dgm:prSet/>
      <dgm:spPr/>
      <dgm:t>
        <a:bodyPr/>
        <a:lstStyle/>
        <a:p>
          <a:endParaRPr lang="en-US"/>
        </a:p>
      </dgm:t>
    </dgm:pt>
    <dgm:pt modelId="{87B0D077-0F40-4E2D-886D-72DEDF658DF5}" type="sibTrans" cxnId="{AA9E60F7-334E-48B9-B1C6-A8D54F81AEC4}">
      <dgm:prSet/>
      <dgm:spPr/>
      <dgm:t>
        <a:bodyPr/>
        <a:lstStyle/>
        <a:p>
          <a:endParaRPr lang="en-US"/>
        </a:p>
      </dgm:t>
    </dgm:pt>
    <dgm:pt modelId="{40CF4218-D1FE-4A06-BC0D-CEB5257C85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do different LLMs </a:t>
          </a:r>
          <a:r>
            <a:rPr lang="en-GB" b="0" u="sng" dirty="0"/>
            <a:t>compare in performance </a:t>
          </a:r>
          <a:r>
            <a:rPr lang="en-GB" b="0" dirty="0"/>
            <a:t>when optimizing the cybersecurity triage process?</a:t>
          </a:r>
          <a:endParaRPr lang="en-US" dirty="0"/>
        </a:p>
      </dgm:t>
    </dgm:pt>
    <dgm:pt modelId="{EADE3B1B-51EC-4C4C-BD65-27DE44E58D10}" type="parTrans" cxnId="{BD3EE93F-0440-4A65-934A-234787B40F8F}">
      <dgm:prSet/>
      <dgm:spPr/>
      <dgm:t>
        <a:bodyPr/>
        <a:lstStyle/>
        <a:p>
          <a:endParaRPr lang="en-US"/>
        </a:p>
      </dgm:t>
    </dgm:pt>
    <dgm:pt modelId="{03037DAF-676E-4BBB-8979-00FAA7CDDF08}" type="sibTrans" cxnId="{BD3EE93F-0440-4A65-934A-234787B40F8F}">
      <dgm:prSet/>
      <dgm:spPr/>
      <dgm:t>
        <a:bodyPr/>
        <a:lstStyle/>
        <a:p>
          <a:endParaRPr lang="en-US"/>
        </a:p>
      </dgm:t>
    </dgm:pt>
    <dgm:pt modelId="{299CD100-AF27-4915-8367-75CD925C6003}" type="pres">
      <dgm:prSet presAssocID="{0FBB0DA4-B554-47BC-86C4-5922BB1A57D6}" presName="root" presStyleCnt="0">
        <dgm:presLayoutVars>
          <dgm:dir/>
          <dgm:resizeHandles val="exact"/>
        </dgm:presLayoutVars>
      </dgm:prSet>
      <dgm:spPr/>
    </dgm:pt>
    <dgm:pt modelId="{A1F7ACC6-F8CE-4B26-A249-328B99152E35}" type="pres">
      <dgm:prSet presAssocID="{6FD197BA-8320-48D7-A96A-B3281F9591AC}" presName="compNode" presStyleCnt="0"/>
      <dgm:spPr/>
    </dgm:pt>
    <dgm:pt modelId="{DD87A3A3-DA1E-43D5-B096-6CEC4F27A5DD}" type="pres">
      <dgm:prSet presAssocID="{6FD197BA-8320-48D7-A96A-B3281F9591AC}" presName="bgRect" presStyleLbl="bgShp" presStyleIdx="0" presStyleCnt="3"/>
      <dgm:spPr>
        <a:solidFill>
          <a:srgbClr val="F4B6D6"/>
        </a:solidFill>
      </dgm:spPr>
    </dgm:pt>
    <dgm:pt modelId="{655AEDD0-5003-4DCD-996D-ED3961F88C28}" type="pres">
      <dgm:prSet presAssocID="{6FD197BA-8320-48D7-A96A-B3281F9591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C2637E0E-CC3F-46EE-A73D-4283654CE4E0}" type="pres">
      <dgm:prSet presAssocID="{6FD197BA-8320-48D7-A96A-B3281F9591AC}" presName="spaceRect" presStyleCnt="0"/>
      <dgm:spPr/>
    </dgm:pt>
    <dgm:pt modelId="{E0E2B2AE-1461-401E-B276-876A182AC300}" type="pres">
      <dgm:prSet presAssocID="{6FD197BA-8320-48D7-A96A-B3281F9591AC}" presName="parTx" presStyleLbl="revTx" presStyleIdx="0" presStyleCnt="3">
        <dgm:presLayoutVars>
          <dgm:chMax val="0"/>
          <dgm:chPref val="0"/>
        </dgm:presLayoutVars>
      </dgm:prSet>
      <dgm:spPr/>
    </dgm:pt>
    <dgm:pt modelId="{CA83B9FC-AB1F-4FB3-9B77-EF32B37E0829}" type="pres">
      <dgm:prSet presAssocID="{6C44E5D5-2083-401D-B778-EA35F3830480}" presName="sibTrans" presStyleCnt="0"/>
      <dgm:spPr/>
    </dgm:pt>
    <dgm:pt modelId="{9FA57BC0-EC19-4685-B7FD-B443C34FCB19}" type="pres">
      <dgm:prSet presAssocID="{6BB3A4A0-4D47-477E-92F3-8E4B5E370D37}" presName="compNode" presStyleCnt="0"/>
      <dgm:spPr/>
    </dgm:pt>
    <dgm:pt modelId="{16B317C9-8996-4A62-A3D9-A087A21299E1}" type="pres">
      <dgm:prSet presAssocID="{6BB3A4A0-4D47-477E-92F3-8E4B5E370D37}" presName="bgRect" presStyleLbl="bgShp" presStyleIdx="1" presStyleCnt="3"/>
      <dgm:spPr>
        <a:solidFill>
          <a:srgbClr val="F4B6D6"/>
        </a:solidFill>
      </dgm:spPr>
    </dgm:pt>
    <dgm:pt modelId="{DF11E4F1-591B-4EAF-B877-38409DAFF47E}" type="pres">
      <dgm:prSet presAssocID="{6BB3A4A0-4D47-477E-92F3-8E4B5E370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0000D8B-75FF-4166-BE34-82BC7D7EBA6A}" type="pres">
      <dgm:prSet presAssocID="{6BB3A4A0-4D47-477E-92F3-8E4B5E370D37}" presName="spaceRect" presStyleCnt="0"/>
      <dgm:spPr/>
    </dgm:pt>
    <dgm:pt modelId="{8FFD13F9-A0C8-4834-A966-C02BCBF2479F}" type="pres">
      <dgm:prSet presAssocID="{6BB3A4A0-4D47-477E-92F3-8E4B5E370D37}" presName="parTx" presStyleLbl="revTx" presStyleIdx="1" presStyleCnt="3">
        <dgm:presLayoutVars>
          <dgm:chMax val="0"/>
          <dgm:chPref val="0"/>
        </dgm:presLayoutVars>
      </dgm:prSet>
      <dgm:spPr/>
    </dgm:pt>
    <dgm:pt modelId="{1562465C-09A1-4279-9116-8F07F2288E66}" type="pres">
      <dgm:prSet presAssocID="{87B0D077-0F40-4E2D-886D-72DEDF658DF5}" presName="sibTrans" presStyleCnt="0"/>
      <dgm:spPr/>
    </dgm:pt>
    <dgm:pt modelId="{8F673676-9947-44AB-868D-BB7A979448DB}" type="pres">
      <dgm:prSet presAssocID="{40CF4218-D1FE-4A06-BC0D-CEB5257C8521}" presName="compNode" presStyleCnt="0"/>
      <dgm:spPr/>
    </dgm:pt>
    <dgm:pt modelId="{74D0C899-0A2D-41DF-93FA-5160A832C6DA}" type="pres">
      <dgm:prSet presAssocID="{40CF4218-D1FE-4A06-BC0D-CEB5257C8521}" presName="bgRect" presStyleLbl="bgShp" presStyleIdx="2" presStyleCnt="3"/>
      <dgm:spPr>
        <a:solidFill>
          <a:srgbClr val="F4B6D6"/>
        </a:solidFill>
      </dgm:spPr>
    </dgm:pt>
    <dgm:pt modelId="{BD8D6809-56DB-4B85-9930-A19E728D753B}" type="pres">
      <dgm:prSet presAssocID="{40CF4218-D1FE-4A06-BC0D-CEB5257C85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D3B0B1C7-7E33-4882-9E56-A4C29075F84B}" type="pres">
      <dgm:prSet presAssocID="{40CF4218-D1FE-4A06-BC0D-CEB5257C8521}" presName="spaceRect" presStyleCnt="0"/>
      <dgm:spPr/>
    </dgm:pt>
    <dgm:pt modelId="{B1359E06-FCD6-4CC0-A45C-E4B40787BF42}" type="pres">
      <dgm:prSet presAssocID="{40CF4218-D1FE-4A06-BC0D-CEB5257C85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076305-CDD5-4746-88B4-2B3937554DA8}" type="presOf" srcId="{0FBB0DA4-B554-47BC-86C4-5922BB1A57D6}" destId="{299CD100-AF27-4915-8367-75CD925C6003}" srcOrd="0" destOrd="0" presId="urn:microsoft.com/office/officeart/2018/2/layout/IconVerticalSolidList"/>
    <dgm:cxn modelId="{BD3EE93F-0440-4A65-934A-234787B40F8F}" srcId="{0FBB0DA4-B554-47BC-86C4-5922BB1A57D6}" destId="{40CF4218-D1FE-4A06-BC0D-CEB5257C8521}" srcOrd="2" destOrd="0" parTransId="{EADE3B1B-51EC-4C4C-BD65-27DE44E58D10}" sibTransId="{03037DAF-676E-4BBB-8979-00FAA7CDDF08}"/>
    <dgm:cxn modelId="{ECE91A58-AEB9-4CE7-8A3B-2357623933C0}" type="presOf" srcId="{40CF4218-D1FE-4A06-BC0D-CEB5257C8521}" destId="{B1359E06-FCD6-4CC0-A45C-E4B40787BF42}" srcOrd="0" destOrd="0" presId="urn:microsoft.com/office/officeart/2018/2/layout/IconVerticalSolidList"/>
    <dgm:cxn modelId="{63B47EAE-C1C7-4878-B54B-B21889816BDC}" srcId="{0FBB0DA4-B554-47BC-86C4-5922BB1A57D6}" destId="{6FD197BA-8320-48D7-A96A-B3281F9591AC}" srcOrd="0" destOrd="0" parTransId="{A43BECF5-8F84-42A1-80D8-016BAD76115D}" sibTransId="{6C44E5D5-2083-401D-B778-EA35F3830480}"/>
    <dgm:cxn modelId="{896550E8-F37A-468E-8FCD-9CEA839025F5}" type="presOf" srcId="{6FD197BA-8320-48D7-A96A-B3281F9591AC}" destId="{E0E2B2AE-1461-401E-B276-876A182AC300}" srcOrd="0" destOrd="0" presId="urn:microsoft.com/office/officeart/2018/2/layout/IconVerticalSolidList"/>
    <dgm:cxn modelId="{AA9E60F7-334E-48B9-B1C6-A8D54F81AEC4}" srcId="{0FBB0DA4-B554-47BC-86C4-5922BB1A57D6}" destId="{6BB3A4A0-4D47-477E-92F3-8E4B5E370D37}" srcOrd="1" destOrd="0" parTransId="{A58296C3-EE3E-4C86-95A8-9CCC0C7DC3BA}" sibTransId="{87B0D077-0F40-4E2D-886D-72DEDF658DF5}"/>
    <dgm:cxn modelId="{4F0A80FD-0C65-4389-9E34-79C639EC624C}" type="presOf" srcId="{6BB3A4A0-4D47-477E-92F3-8E4B5E370D37}" destId="{8FFD13F9-A0C8-4834-A966-C02BCBF2479F}" srcOrd="0" destOrd="0" presId="urn:microsoft.com/office/officeart/2018/2/layout/IconVerticalSolidList"/>
    <dgm:cxn modelId="{D6F88D90-FA32-4E0A-8085-516029EB5767}" type="presParOf" srcId="{299CD100-AF27-4915-8367-75CD925C6003}" destId="{A1F7ACC6-F8CE-4B26-A249-328B99152E35}" srcOrd="0" destOrd="0" presId="urn:microsoft.com/office/officeart/2018/2/layout/IconVerticalSolidList"/>
    <dgm:cxn modelId="{52525A29-7188-4C1B-8B90-BD56EE739CF3}" type="presParOf" srcId="{A1F7ACC6-F8CE-4B26-A249-328B99152E35}" destId="{DD87A3A3-DA1E-43D5-B096-6CEC4F27A5DD}" srcOrd="0" destOrd="0" presId="urn:microsoft.com/office/officeart/2018/2/layout/IconVerticalSolidList"/>
    <dgm:cxn modelId="{02A361CD-1A39-4881-A35A-37CB4258FC5E}" type="presParOf" srcId="{A1F7ACC6-F8CE-4B26-A249-328B99152E35}" destId="{655AEDD0-5003-4DCD-996D-ED3961F88C28}" srcOrd="1" destOrd="0" presId="urn:microsoft.com/office/officeart/2018/2/layout/IconVerticalSolidList"/>
    <dgm:cxn modelId="{1ABB7C2A-BD15-4E4E-9632-7A559AC4D596}" type="presParOf" srcId="{A1F7ACC6-F8CE-4B26-A249-328B99152E35}" destId="{C2637E0E-CC3F-46EE-A73D-4283654CE4E0}" srcOrd="2" destOrd="0" presId="urn:microsoft.com/office/officeart/2018/2/layout/IconVerticalSolidList"/>
    <dgm:cxn modelId="{2495E467-E7F1-4B4F-B4CE-8317E4F0726A}" type="presParOf" srcId="{A1F7ACC6-F8CE-4B26-A249-328B99152E35}" destId="{E0E2B2AE-1461-401E-B276-876A182AC300}" srcOrd="3" destOrd="0" presId="urn:microsoft.com/office/officeart/2018/2/layout/IconVerticalSolidList"/>
    <dgm:cxn modelId="{A4DCCAD0-2F4B-4360-AE96-A26C44437777}" type="presParOf" srcId="{299CD100-AF27-4915-8367-75CD925C6003}" destId="{CA83B9FC-AB1F-4FB3-9B77-EF32B37E0829}" srcOrd="1" destOrd="0" presId="urn:microsoft.com/office/officeart/2018/2/layout/IconVerticalSolidList"/>
    <dgm:cxn modelId="{DBDF4655-A5A6-4494-9A3F-1D01D78AACEB}" type="presParOf" srcId="{299CD100-AF27-4915-8367-75CD925C6003}" destId="{9FA57BC0-EC19-4685-B7FD-B443C34FCB19}" srcOrd="2" destOrd="0" presId="urn:microsoft.com/office/officeart/2018/2/layout/IconVerticalSolidList"/>
    <dgm:cxn modelId="{2FD8E2BF-AA07-491A-B6EF-AA12D9271CE3}" type="presParOf" srcId="{9FA57BC0-EC19-4685-B7FD-B443C34FCB19}" destId="{16B317C9-8996-4A62-A3D9-A087A21299E1}" srcOrd="0" destOrd="0" presId="urn:microsoft.com/office/officeart/2018/2/layout/IconVerticalSolidList"/>
    <dgm:cxn modelId="{54E76778-5827-4329-8933-885F5E8AFE87}" type="presParOf" srcId="{9FA57BC0-EC19-4685-B7FD-B443C34FCB19}" destId="{DF11E4F1-591B-4EAF-B877-38409DAFF47E}" srcOrd="1" destOrd="0" presId="urn:microsoft.com/office/officeart/2018/2/layout/IconVerticalSolidList"/>
    <dgm:cxn modelId="{9B7CC7AA-A0C2-41B2-9D88-6F05C6A639CE}" type="presParOf" srcId="{9FA57BC0-EC19-4685-B7FD-B443C34FCB19}" destId="{10000D8B-75FF-4166-BE34-82BC7D7EBA6A}" srcOrd="2" destOrd="0" presId="urn:microsoft.com/office/officeart/2018/2/layout/IconVerticalSolidList"/>
    <dgm:cxn modelId="{C3FA4F65-1D4C-4090-9787-9DA9FBD5E69A}" type="presParOf" srcId="{9FA57BC0-EC19-4685-B7FD-B443C34FCB19}" destId="{8FFD13F9-A0C8-4834-A966-C02BCBF2479F}" srcOrd="3" destOrd="0" presId="urn:microsoft.com/office/officeart/2018/2/layout/IconVerticalSolidList"/>
    <dgm:cxn modelId="{062B003E-BCCA-4C86-8073-41B03F827F2D}" type="presParOf" srcId="{299CD100-AF27-4915-8367-75CD925C6003}" destId="{1562465C-09A1-4279-9116-8F07F2288E66}" srcOrd="3" destOrd="0" presId="urn:microsoft.com/office/officeart/2018/2/layout/IconVerticalSolidList"/>
    <dgm:cxn modelId="{61DED3F9-7D94-456D-8D98-11B4BCAF99F2}" type="presParOf" srcId="{299CD100-AF27-4915-8367-75CD925C6003}" destId="{8F673676-9947-44AB-868D-BB7A979448DB}" srcOrd="4" destOrd="0" presId="urn:microsoft.com/office/officeart/2018/2/layout/IconVerticalSolidList"/>
    <dgm:cxn modelId="{661C040B-8FE0-4526-A237-379A19B1B73D}" type="presParOf" srcId="{8F673676-9947-44AB-868D-BB7A979448DB}" destId="{74D0C899-0A2D-41DF-93FA-5160A832C6DA}" srcOrd="0" destOrd="0" presId="urn:microsoft.com/office/officeart/2018/2/layout/IconVerticalSolidList"/>
    <dgm:cxn modelId="{EAAF5BDD-2521-4754-9CB7-1A0C9E6E310C}" type="presParOf" srcId="{8F673676-9947-44AB-868D-BB7A979448DB}" destId="{BD8D6809-56DB-4B85-9930-A19E728D753B}" srcOrd="1" destOrd="0" presId="urn:microsoft.com/office/officeart/2018/2/layout/IconVerticalSolidList"/>
    <dgm:cxn modelId="{8F8A9D5B-951C-4752-9B81-0919663CDFAB}" type="presParOf" srcId="{8F673676-9947-44AB-868D-BB7A979448DB}" destId="{D3B0B1C7-7E33-4882-9E56-A4C29075F84B}" srcOrd="2" destOrd="0" presId="urn:microsoft.com/office/officeart/2018/2/layout/IconVerticalSolidList"/>
    <dgm:cxn modelId="{BDC80858-7ED0-491A-920B-9D550B742608}" type="presParOf" srcId="{8F673676-9947-44AB-868D-BB7A979448DB}" destId="{B1359E06-FCD6-4CC0-A45C-E4B40787BF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91E95E-2B34-478A-85A3-29C283898EB4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D984A6B-2846-4C68-A8E1-38FB1C564DFB}">
      <dgm:prSet/>
      <dgm:spPr>
        <a:solidFill>
          <a:srgbClr val="ADDBBD"/>
        </a:solidFill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Understanding the alarm</a:t>
          </a:r>
        </a:p>
      </dgm:t>
    </dgm:pt>
    <dgm:pt modelId="{14AEA54D-03E1-4EAD-B00F-03537EDFFDD2}" type="parTrans" cxnId="{46C6B5E1-5040-4C7B-99F0-351A0B1023C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46811AC-2351-4CBC-B10F-4CF976505A6B}" type="sibTrans" cxnId="{46C6B5E1-5040-4C7B-99F0-351A0B1023C1}">
      <dgm:prSet/>
      <dgm:spPr>
        <a:solidFill>
          <a:srgbClr val="0EB04B"/>
        </a:solidFill>
        <a:ln>
          <a:solidFill>
            <a:srgbClr val="0EB04B"/>
          </a:solidFill>
        </a:ln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DF1180B-F7C4-4926-AAAB-EDB5F0DF912C}">
      <dgm:prSet/>
      <dgm:spPr>
        <a:solidFill>
          <a:srgbClr val="ADDBBD"/>
        </a:solidFill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Analyzing the context</a:t>
          </a:r>
        </a:p>
      </dgm:t>
    </dgm:pt>
    <dgm:pt modelId="{7A6E7505-4782-4018-9781-51F2824A1BA5}" type="parTrans" cxnId="{C20AD3EC-2540-4C59-89E6-98D182D356F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E965019-7C59-4D16-8B96-98FEB50D6803}" type="sibTrans" cxnId="{C20AD3EC-2540-4C59-89E6-98D182D356F1}">
      <dgm:prSet/>
      <dgm:spPr>
        <a:solidFill>
          <a:srgbClr val="0EB04B"/>
        </a:solidFill>
        <a:ln>
          <a:solidFill>
            <a:srgbClr val="0EB04B"/>
          </a:solidFill>
        </a:ln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61B6F0C-E713-4B5E-8BE7-30882B15665D}">
      <dgm:prSet/>
      <dgm:spPr>
        <a:solidFill>
          <a:srgbClr val="ADDBBD"/>
        </a:solidFill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Correlating the alarm</a:t>
          </a:r>
        </a:p>
      </dgm:t>
    </dgm:pt>
    <dgm:pt modelId="{FEAC805A-18C1-47FA-9B57-16EFECF4180A}" type="parTrans" cxnId="{DAF1EE2E-F992-4E31-A1A0-BA396E3F82E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ADE502B-5743-4BE3-B020-409DB1A340E8}" type="sibTrans" cxnId="{DAF1EE2E-F992-4E31-A1A0-BA396E3F82E5}">
      <dgm:prSet/>
      <dgm:spPr>
        <a:solidFill>
          <a:srgbClr val="0EB04B"/>
        </a:solidFill>
        <a:ln>
          <a:solidFill>
            <a:srgbClr val="0EB04B"/>
          </a:solidFill>
        </a:ln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6CFE436-6BE6-4681-9BD9-790B5D12ACD5}">
      <dgm:prSet/>
      <dgm:spPr>
        <a:solidFill>
          <a:srgbClr val="ADDBBD"/>
        </a:solidFill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 Identifying position in kill chain</a:t>
          </a:r>
        </a:p>
      </dgm:t>
    </dgm:pt>
    <dgm:pt modelId="{A471A2DE-1432-4299-AA9A-497185361FDF}" type="parTrans" cxnId="{D425BF3C-69B8-4B5A-BC9A-4AE84D2B7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A20AE24-3595-48DB-9E7B-FE51DBE01F04}" type="sibTrans" cxnId="{D425BF3C-69B8-4B5A-BC9A-4AE84D2B75E3}">
      <dgm:prSet/>
      <dgm:spPr>
        <a:solidFill>
          <a:srgbClr val="0EB04B"/>
        </a:solidFill>
        <a:ln>
          <a:solidFill>
            <a:srgbClr val="0EB04B"/>
          </a:solidFill>
        </a:ln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C5A8BF7-DFAC-4FF9-8BFD-2AB725EAD7B1}">
      <dgm:prSet/>
      <dgm:spPr>
        <a:solidFill>
          <a:srgbClr val="ADDBBD"/>
        </a:solidFill>
      </dgm:spPr>
      <dgm:t>
        <a:bodyPr/>
        <a:lstStyle/>
        <a:p>
          <a:r>
            <a:rPr lang="en-US" dirty="0">
              <a:solidFill>
                <a:srgbClr val="000000"/>
              </a:solidFill>
            </a:rPr>
            <a:t>Prioritizing the alarm</a:t>
          </a:r>
        </a:p>
      </dgm:t>
    </dgm:pt>
    <dgm:pt modelId="{CFDFE038-8CFF-450A-86F3-4C0F27226AD4}" type="parTrans" cxnId="{3D227215-6065-4C3E-9A82-A1D5E8D04A2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B7FCE3F-C94A-4204-AEE7-7C1E606460C8}" type="sibTrans" cxnId="{3D227215-6065-4C3E-9A82-A1D5E8D04A2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7F5E6BD-1B89-4177-AAB0-F3D77624BFA8}" type="pres">
      <dgm:prSet presAssocID="{A891E95E-2B34-478A-85A3-29C283898EB4}" presName="outerComposite" presStyleCnt="0">
        <dgm:presLayoutVars>
          <dgm:chMax val="5"/>
          <dgm:dir/>
          <dgm:resizeHandles val="exact"/>
        </dgm:presLayoutVars>
      </dgm:prSet>
      <dgm:spPr/>
    </dgm:pt>
    <dgm:pt modelId="{A0E97B16-D768-4669-8845-04B58ED6A6EB}" type="pres">
      <dgm:prSet presAssocID="{A891E95E-2B34-478A-85A3-29C283898EB4}" presName="dummyMaxCanvas" presStyleCnt="0">
        <dgm:presLayoutVars/>
      </dgm:prSet>
      <dgm:spPr/>
    </dgm:pt>
    <dgm:pt modelId="{00ED6EEA-282E-4B68-94F9-4674546947CB}" type="pres">
      <dgm:prSet presAssocID="{A891E95E-2B34-478A-85A3-29C283898EB4}" presName="FiveNodes_1" presStyleLbl="node1" presStyleIdx="0" presStyleCnt="5">
        <dgm:presLayoutVars>
          <dgm:bulletEnabled val="1"/>
        </dgm:presLayoutVars>
      </dgm:prSet>
      <dgm:spPr/>
    </dgm:pt>
    <dgm:pt modelId="{E6686940-A50D-4DF0-993D-45FDBC033E42}" type="pres">
      <dgm:prSet presAssocID="{A891E95E-2B34-478A-85A3-29C283898EB4}" presName="FiveNodes_2" presStyleLbl="node1" presStyleIdx="1" presStyleCnt="5">
        <dgm:presLayoutVars>
          <dgm:bulletEnabled val="1"/>
        </dgm:presLayoutVars>
      </dgm:prSet>
      <dgm:spPr/>
    </dgm:pt>
    <dgm:pt modelId="{5EF948A3-2765-4A75-8A2C-E5A931C60035}" type="pres">
      <dgm:prSet presAssocID="{A891E95E-2B34-478A-85A3-29C283898EB4}" presName="FiveNodes_3" presStyleLbl="node1" presStyleIdx="2" presStyleCnt="5">
        <dgm:presLayoutVars>
          <dgm:bulletEnabled val="1"/>
        </dgm:presLayoutVars>
      </dgm:prSet>
      <dgm:spPr/>
    </dgm:pt>
    <dgm:pt modelId="{1C167CB6-2B9A-489D-B63F-7D8B1679D2E6}" type="pres">
      <dgm:prSet presAssocID="{A891E95E-2B34-478A-85A3-29C283898EB4}" presName="FiveNodes_4" presStyleLbl="node1" presStyleIdx="3" presStyleCnt="5">
        <dgm:presLayoutVars>
          <dgm:bulletEnabled val="1"/>
        </dgm:presLayoutVars>
      </dgm:prSet>
      <dgm:spPr/>
    </dgm:pt>
    <dgm:pt modelId="{A076749A-B231-450F-B5F0-4E7C34569869}" type="pres">
      <dgm:prSet presAssocID="{A891E95E-2B34-478A-85A3-29C283898EB4}" presName="FiveNodes_5" presStyleLbl="node1" presStyleIdx="4" presStyleCnt="5">
        <dgm:presLayoutVars>
          <dgm:bulletEnabled val="1"/>
        </dgm:presLayoutVars>
      </dgm:prSet>
      <dgm:spPr/>
    </dgm:pt>
    <dgm:pt modelId="{2537E0C5-6BCD-467A-AF2E-2F1961D9B84E}" type="pres">
      <dgm:prSet presAssocID="{A891E95E-2B34-478A-85A3-29C283898EB4}" presName="FiveConn_1-2" presStyleLbl="fgAccFollowNode1" presStyleIdx="0" presStyleCnt="4">
        <dgm:presLayoutVars>
          <dgm:bulletEnabled val="1"/>
        </dgm:presLayoutVars>
      </dgm:prSet>
      <dgm:spPr/>
    </dgm:pt>
    <dgm:pt modelId="{0D49DF9E-3F89-4EDC-9E16-237B465EE281}" type="pres">
      <dgm:prSet presAssocID="{A891E95E-2B34-478A-85A3-29C283898EB4}" presName="FiveConn_2-3" presStyleLbl="fgAccFollowNode1" presStyleIdx="1" presStyleCnt="4">
        <dgm:presLayoutVars>
          <dgm:bulletEnabled val="1"/>
        </dgm:presLayoutVars>
      </dgm:prSet>
      <dgm:spPr/>
    </dgm:pt>
    <dgm:pt modelId="{2AF21CD4-68CA-4176-8B1B-DD7FE676D08C}" type="pres">
      <dgm:prSet presAssocID="{A891E95E-2B34-478A-85A3-29C283898EB4}" presName="FiveConn_3-4" presStyleLbl="fgAccFollowNode1" presStyleIdx="2" presStyleCnt="4">
        <dgm:presLayoutVars>
          <dgm:bulletEnabled val="1"/>
        </dgm:presLayoutVars>
      </dgm:prSet>
      <dgm:spPr/>
    </dgm:pt>
    <dgm:pt modelId="{65995FB2-6647-4F2A-B90B-F99F92D50A75}" type="pres">
      <dgm:prSet presAssocID="{A891E95E-2B34-478A-85A3-29C283898EB4}" presName="FiveConn_4-5" presStyleLbl="fgAccFollowNode1" presStyleIdx="3" presStyleCnt="4">
        <dgm:presLayoutVars>
          <dgm:bulletEnabled val="1"/>
        </dgm:presLayoutVars>
      </dgm:prSet>
      <dgm:spPr/>
    </dgm:pt>
    <dgm:pt modelId="{3B07F798-C76A-45DB-855E-58A2E1596E41}" type="pres">
      <dgm:prSet presAssocID="{A891E95E-2B34-478A-85A3-29C283898EB4}" presName="FiveNodes_1_text" presStyleLbl="node1" presStyleIdx="4" presStyleCnt="5">
        <dgm:presLayoutVars>
          <dgm:bulletEnabled val="1"/>
        </dgm:presLayoutVars>
      </dgm:prSet>
      <dgm:spPr/>
    </dgm:pt>
    <dgm:pt modelId="{8A555C21-8D7E-44AE-A82C-8E564B5EC1C6}" type="pres">
      <dgm:prSet presAssocID="{A891E95E-2B34-478A-85A3-29C283898EB4}" presName="FiveNodes_2_text" presStyleLbl="node1" presStyleIdx="4" presStyleCnt="5">
        <dgm:presLayoutVars>
          <dgm:bulletEnabled val="1"/>
        </dgm:presLayoutVars>
      </dgm:prSet>
      <dgm:spPr/>
    </dgm:pt>
    <dgm:pt modelId="{28DBD9E7-6621-4B16-8EBD-755CDF62C4E6}" type="pres">
      <dgm:prSet presAssocID="{A891E95E-2B34-478A-85A3-29C283898EB4}" presName="FiveNodes_3_text" presStyleLbl="node1" presStyleIdx="4" presStyleCnt="5">
        <dgm:presLayoutVars>
          <dgm:bulletEnabled val="1"/>
        </dgm:presLayoutVars>
      </dgm:prSet>
      <dgm:spPr/>
    </dgm:pt>
    <dgm:pt modelId="{7ED549EB-9DB6-4546-BA02-7C40CF108D9D}" type="pres">
      <dgm:prSet presAssocID="{A891E95E-2B34-478A-85A3-29C283898EB4}" presName="FiveNodes_4_text" presStyleLbl="node1" presStyleIdx="4" presStyleCnt="5">
        <dgm:presLayoutVars>
          <dgm:bulletEnabled val="1"/>
        </dgm:presLayoutVars>
      </dgm:prSet>
      <dgm:spPr/>
    </dgm:pt>
    <dgm:pt modelId="{3B68347D-2A6E-44C9-B0AC-953E02A141C3}" type="pres">
      <dgm:prSet presAssocID="{A891E95E-2B34-478A-85A3-29C283898EB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D227215-6065-4C3E-9A82-A1D5E8D04A2C}" srcId="{A891E95E-2B34-478A-85A3-29C283898EB4}" destId="{DC5A8BF7-DFAC-4FF9-8BFD-2AB725EAD7B1}" srcOrd="4" destOrd="0" parTransId="{CFDFE038-8CFF-450A-86F3-4C0F27226AD4}" sibTransId="{BB7FCE3F-C94A-4204-AEE7-7C1E606460C8}"/>
    <dgm:cxn modelId="{DAF1EE2E-F992-4E31-A1A0-BA396E3F82E5}" srcId="{A891E95E-2B34-478A-85A3-29C283898EB4}" destId="{961B6F0C-E713-4B5E-8BE7-30882B15665D}" srcOrd="2" destOrd="0" parTransId="{FEAC805A-18C1-47FA-9B57-16EFECF4180A}" sibTransId="{4ADE502B-5743-4BE3-B020-409DB1A340E8}"/>
    <dgm:cxn modelId="{7FB8F930-4BB2-4128-938F-5983E8559EBE}" type="presOf" srcId="{A891E95E-2B34-478A-85A3-29C283898EB4}" destId="{E7F5E6BD-1B89-4177-AAB0-F3D77624BFA8}" srcOrd="0" destOrd="0" presId="urn:microsoft.com/office/officeart/2005/8/layout/vProcess5"/>
    <dgm:cxn modelId="{D425BF3C-69B8-4B5A-BC9A-4AE84D2B75E3}" srcId="{A891E95E-2B34-478A-85A3-29C283898EB4}" destId="{56CFE436-6BE6-4681-9BD9-790B5D12ACD5}" srcOrd="3" destOrd="0" parTransId="{A471A2DE-1432-4299-AA9A-497185361FDF}" sibTransId="{0A20AE24-3595-48DB-9E7B-FE51DBE01F04}"/>
    <dgm:cxn modelId="{076CC776-EB1C-4EC7-A3C4-673F708AE98A}" type="presOf" srcId="{DC5A8BF7-DFAC-4FF9-8BFD-2AB725EAD7B1}" destId="{3B68347D-2A6E-44C9-B0AC-953E02A141C3}" srcOrd="1" destOrd="0" presId="urn:microsoft.com/office/officeart/2005/8/layout/vProcess5"/>
    <dgm:cxn modelId="{C2164977-9A5B-4028-A327-F7125C421218}" type="presOf" srcId="{0A20AE24-3595-48DB-9E7B-FE51DBE01F04}" destId="{65995FB2-6647-4F2A-B90B-F99F92D50A75}" srcOrd="0" destOrd="0" presId="urn:microsoft.com/office/officeart/2005/8/layout/vProcess5"/>
    <dgm:cxn modelId="{FE28C17A-0BC9-4D0F-B96D-777428115C6D}" type="presOf" srcId="{FD984A6B-2846-4C68-A8E1-38FB1C564DFB}" destId="{00ED6EEA-282E-4B68-94F9-4674546947CB}" srcOrd="0" destOrd="0" presId="urn:microsoft.com/office/officeart/2005/8/layout/vProcess5"/>
    <dgm:cxn modelId="{8984107F-976F-48F3-85E3-9CF2F170CEBF}" type="presOf" srcId="{FD984A6B-2846-4C68-A8E1-38FB1C564DFB}" destId="{3B07F798-C76A-45DB-855E-58A2E1596E41}" srcOrd="1" destOrd="0" presId="urn:microsoft.com/office/officeart/2005/8/layout/vProcess5"/>
    <dgm:cxn modelId="{718748A9-D145-4EDF-81C7-5FFB4D1968C5}" type="presOf" srcId="{961B6F0C-E713-4B5E-8BE7-30882B15665D}" destId="{28DBD9E7-6621-4B16-8EBD-755CDF62C4E6}" srcOrd="1" destOrd="0" presId="urn:microsoft.com/office/officeart/2005/8/layout/vProcess5"/>
    <dgm:cxn modelId="{D8F1FEAB-1B88-4F81-9DBF-8876B80DE793}" type="presOf" srcId="{961B6F0C-E713-4B5E-8BE7-30882B15665D}" destId="{5EF948A3-2765-4A75-8A2C-E5A931C60035}" srcOrd="0" destOrd="0" presId="urn:microsoft.com/office/officeart/2005/8/layout/vProcess5"/>
    <dgm:cxn modelId="{5E8142AD-5859-44BF-893E-93026ABA1C46}" type="presOf" srcId="{DC5A8BF7-DFAC-4FF9-8BFD-2AB725EAD7B1}" destId="{A076749A-B231-450F-B5F0-4E7C34569869}" srcOrd="0" destOrd="0" presId="urn:microsoft.com/office/officeart/2005/8/layout/vProcess5"/>
    <dgm:cxn modelId="{4B1D67BF-8F65-4C24-8F8F-5CC7606CC3C9}" type="presOf" srcId="{4ADE502B-5743-4BE3-B020-409DB1A340E8}" destId="{2AF21CD4-68CA-4176-8B1B-DD7FE676D08C}" srcOrd="0" destOrd="0" presId="urn:microsoft.com/office/officeart/2005/8/layout/vProcess5"/>
    <dgm:cxn modelId="{1CC3ACC1-D80A-4A94-BB06-093E13B7806F}" type="presOf" srcId="{DDF1180B-F7C4-4926-AAAB-EDB5F0DF912C}" destId="{E6686940-A50D-4DF0-993D-45FDBC033E42}" srcOrd="0" destOrd="0" presId="urn:microsoft.com/office/officeart/2005/8/layout/vProcess5"/>
    <dgm:cxn modelId="{E5E16BDA-D7C2-484B-A1E9-714D58AD8D8E}" type="presOf" srcId="{56CFE436-6BE6-4681-9BD9-790B5D12ACD5}" destId="{1C167CB6-2B9A-489D-B63F-7D8B1679D2E6}" srcOrd="0" destOrd="0" presId="urn:microsoft.com/office/officeart/2005/8/layout/vProcess5"/>
    <dgm:cxn modelId="{46C6B5E1-5040-4C7B-99F0-351A0B1023C1}" srcId="{A891E95E-2B34-478A-85A3-29C283898EB4}" destId="{FD984A6B-2846-4C68-A8E1-38FB1C564DFB}" srcOrd="0" destOrd="0" parTransId="{14AEA54D-03E1-4EAD-B00F-03537EDFFDD2}" sibTransId="{346811AC-2351-4CBC-B10F-4CF976505A6B}"/>
    <dgm:cxn modelId="{C20AD3EC-2540-4C59-89E6-98D182D356F1}" srcId="{A891E95E-2B34-478A-85A3-29C283898EB4}" destId="{DDF1180B-F7C4-4926-AAAB-EDB5F0DF912C}" srcOrd="1" destOrd="0" parTransId="{7A6E7505-4782-4018-9781-51F2824A1BA5}" sibTransId="{3E965019-7C59-4D16-8B96-98FEB50D6803}"/>
    <dgm:cxn modelId="{3F4135ED-0817-4AF2-8DF9-C0D51687D6B5}" type="presOf" srcId="{56CFE436-6BE6-4681-9BD9-790B5D12ACD5}" destId="{7ED549EB-9DB6-4546-BA02-7C40CF108D9D}" srcOrd="1" destOrd="0" presId="urn:microsoft.com/office/officeart/2005/8/layout/vProcess5"/>
    <dgm:cxn modelId="{BF89C4ED-EF9C-4307-810D-8D2E492E9F38}" type="presOf" srcId="{3E965019-7C59-4D16-8B96-98FEB50D6803}" destId="{0D49DF9E-3F89-4EDC-9E16-237B465EE281}" srcOrd="0" destOrd="0" presId="urn:microsoft.com/office/officeart/2005/8/layout/vProcess5"/>
    <dgm:cxn modelId="{19D330F5-97FC-425D-985E-F4E1C8E086B9}" type="presOf" srcId="{DDF1180B-F7C4-4926-AAAB-EDB5F0DF912C}" destId="{8A555C21-8D7E-44AE-A82C-8E564B5EC1C6}" srcOrd="1" destOrd="0" presId="urn:microsoft.com/office/officeart/2005/8/layout/vProcess5"/>
    <dgm:cxn modelId="{E80DD3FF-A807-4C68-9462-66F66C024AD9}" type="presOf" srcId="{346811AC-2351-4CBC-B10F-4CF976505A6B}" destId="{2537E0C5-6BCD-467A-AF2E-2F1961D9B84E}" srcOrd="0" destOrd="0" presId="urn:microsoft.com/office/officeart/2005/8/layout/vProcess5"/>
    <dgm:cxn modelId="{752E2FB6-A375-4E45-B1F1-3D583FF6F40D}" type="presParOf" srcId="{E7F5E6BD-1B89-4177-AAB0-F3D77624BFA8}" destId="{A0E97B16-D768-4669-8845-04B58ED6A6EB}" srcOrd="0" destOrd="0" presId="urn:microsoft.com/office/officeart/2005/8/layout/vProcess5"/>
    <dgm:cxn modelId="{9851B0C0-DA44-4197-903A-97F00E725427}" type="presParOf" srcId="{E7F5E6BD-1B89-4177-AAB0-F3D77624BFA8}" destId="{00ED6EEA-282E-4B68-94F9-4674546947CB}" srcOrd="1" destOrd="0" presId="urn:microsoft.com/office/officeart/2005/8/layout/vProcess5"/>
    <dgm:cxn modelId="{DED21C11-2C34-432F-B0AD-E55EF1999F34}" type="presParOf" srcId="{E7F5E6BD-1B89-4177-AAB0-F3D77624BFA8}" destId="{E6686940-A50D-4DF0-993D-45FDBC033E42}" srcOrd="2" destOrd="0" presId="urn:microsoft.com/office/officeart/2005/8/layout/vProcess5"/>
    <dgm:cxn modelId="{2C308A17-06D7-431A-9C56-19BCB3E15CB4}" type="presParOf" srcId="{E7F5E6BD-1B89-4177-AAB0-F3D77624BFA8}" destId="{5EF948A3-2765-4A75-8A2C-E5A931C60035}" srcOrd="3" destOrd="0" presId="urn:microsoft.com/office/officeart/2005/8/layout/vProcess5"/>
    <dgm:cxn modelId="{B8A86305-6511-4FE1-B4CC-7AE04C04521C}" type="presParOf" srcId="{E7F5E6BD-1B89-4177-AAB0-F3D77624BFA8}" destId="{1C167CB6-2B9A-489D-B63F-7D8B1679D2E6}" srcOrd="4" destOrd="0" presId="urn:microsoft.com/office/officeart/2005/8/layout/vProcess5"/>
    <dgm:cxn modelId="{CF57B3A4-496F-4F7A-950D-8F5D12FBEF71}" type="presParOf" srcId="{E7F5E6BD-1B89-4177-AAB0-F3D77624BFA8}" destId="{A076749A-B231-450F-B5F0-4E7C34569869}" srcOrd="5" destOrd="0" presId="urn:microsoft.com/office/officeart/2005/8/layout/vProcess5"/>
    <dgm:cxn modelId="{3C0786B7-73AA-4962-8D6C-C1E20ED7D03F}" type="presParOf" srcId="{E7F5E6BD-1B89-4177-AAB0-F3D77624BFA8}" destId="{2537E0C5-6BCD-467A-AF2E-2F1961D9B84E}" srcOrd="6" destOrd="0" presId="urn:microsoft.com/office/officeart/2005/8/layout/vProcess5"/>
    <dgm:cxn modelId="{1493C68F-D34D-4022-9F4A-C89BF0C2A064}" type="presParOf" srcId="{E7F5E6BD-1B89-4177-AAB0-F3D77624BFA8}" destId="{0D49DF9E-3F89-4EDC-9E16-237B465EE281}" srcOrd="7" destOrd="0" presId="urn:microsoft.com/office/officeart/2005/8/layout/vProcess5"/>
    <dgm:cxn modelId="{7D839C80-8CC4-4987-B657-33F656244C3D}" type="presParOf" srcId="{E7F5E6BD-1B89-4177-AAB0-F3D77624BFA8}" destId="{2AF21CD4-68CA-4176-8B1B-DD7FE676D08C}" srcOrd="8" destOrd="0" presId="urn:microsoft.com/office/officeart/2005/8/layout/vProcess5"/>
    <dgm:cxn modelId="{173A47E7-52CC-4CDC-A96B-95EEC236941F}" type="presParOf" srcId="{E7F5E6BD-1B89-4177-AAB0-F3D77624BFA8}" destId="{65995FB2-6647-4F2A-B90B-F99F92D50A75}" srcOrd="9" destOrd="0" presId="urn:microsoft.com/office/officeart/2005/8/layout/vProcess5"/>
    <dgm:cxn modelId="{0136BCD9-0F9C-4626-8667-350F1092F232}" type="presParOf" srcId="{E7F5E6BD-1B89-4177-AAB0-F3D77624BFA8}" destId="{3B07F798-C76A-45DB-855E-58A2E1596E41}" srcOrd="10" destOrd="0" presId="urn:microsoft.com/office/officeart/2005/8/layout/vProcess5"/>
    <dgm:cxn modelId="{1BCCB5B3-70F9-45E2-A34C-2083F1307262}" type="presParOf" srcId="{E7F5E6BD-1B89-4177-AAB0-F3D77624BFA8}" destId="{8A555C21-8D7E-44AE-A82C-8E564B5EC1C6}" srcOrd="11" destOrd="0" presId="urn:microsoft.com/office/officeart/2005/8/layout/vProcess5"/>
    <dgm:cxn modelId="{A6883A9F-9ECA-4DFC-9FE5-646901715E62}" type="presParOf" srcId="{E7F5E6BD-1B89-4177-AAB0-F3D77624BFA8}" destId="{28DBD9E7-6621-4B16-8EBD-755CDF62C4E6}" srcOrd="12" destOrd="0" presId="urn:microsoft.com/office/officeart/2005/8/layout/vProcess5"/>
    <dgm:cxn modelId="{175B90B6-69EF-4F7D-949C-278849F58C52}" type="presParOf" srcId="{E7F5E6BD-1B89-4177-AAB0-F3D77624BFA8}" destId="{7ED549EB-9DB6-4546-BA02-7C40CF108D9D}" srcOrd="13" destOrd="0" presId="urn:microsoft.com/office/officeart/2005/8/layout/vProcess5"/>
    <dgm:cxn modelId="{E6039570-489F-4B1D-85F7-A66F8D7375C6}" type="presParOf" srcId="{E7F5E6BD-1B89-4177-AAB0-F3D77624BFA8}" destId="{3B68347D-2A6E-44C9-B0AC-953E02A141C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B0DA4-B554-47BC-86C4-5922BB1A57D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D197BA-8320-48D7-A96A-B3281F9591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can </a:t>
          </a:r>
          <a:r>
            <a:rPr lang="en-GB" b="0" u="sng" dirty="0"/>
            <a:t>LLMs</a:t>
          </a:r>
          <a:r>
            <a:rPr lang="en-GB" b="0" dirty="0"/>
            <a:t> be integrated into the existing incident response workflow to streamline the </a:t>
          </a:r>
          <a:r>
            <a:rPr lang="en-GB" b="0" u="sng" dirty="0"/>
            <a:t>triage process</a:t>
          </a:r>
          <a:r>
            <a:rPr lang="en-GB" b="0" dirty="0"/>
            <a:t>?</a:t>
          </a:r>
          <a:endParaRPr lang="en-US" dirty="0"/>
        </a:p>
      </dgm:t>
    </dgm:pt>
    <dgm:pt modelId="{A43BECF5-8F84-42A1-80D8-016BAD76115D}" type="parTrans" cxnId="{63B47EAE-C1C7-4878-B54B-B21889816BDC}">
      <dgm:prSet/>
      <dgm:spPr/>
      <dgm:t>
        <a:bodyPr/>
        <a:lstStyle/>
        <a:p>
          <a:endParaRPr lang="en-US"/>
        </a:p>
      </dgm:t>
    </dgm:pt>
    <dgm:pt modelId="{6C44E5D5-2083-401D-B778-EA35F3830480}" type="sibTrans" cxnId="{63B47EAE-C1C7-4878-B54B-B21889816BDC}">
      <dgm:prSet/>
      <dgm:spPr/>
      <dgm:t>
        <a:bodyPr/>
        <a:lstStyle/>
        <a:p>
          <a:endParaRPr lang="en-US"/>
        </a:p>
      </dgm:t>
    </dgm:pt>
    <dgm:pt modelId="{6BB3A4A0-4D47-477E-92F3-8E4B5E370D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What suitable </a:t>
          </a:r>
          <a:r>
            <a:rPr lang="en-GB" b="0" u="sng"/>
            <a:t>evaluation metrics </a:t>
          </a:r>
          <a:r>
            <a:rPr lang="en-GB" b="0"/>
            <a:t>should be used to assess the performance of LLMs in cybersecurity triage?</a:t>
          </a:r>
          <a:endParaRPr lang="en-US"/>
        </a:p>
      </dgm:t>
    </dgm:pt>
    <dgm:pt modelId="{A58296C3-EE3E-4C86-95A8-9CCC0C7DC3BA}" type="parTrans" cxnId="{AA9E60F7-334E-48B9-B1C6-A8D54F81AEC4}">
      <dgm:prSet/>
      <dgm:spPr/>
      <dgm:t>
        <a:bodyPr/>
        <a:lstStyle/>
        <a:p>
          <a:endParaRPr lang="en-US"/>
        </a:p>
      </dgm:t>
    </dgm:pt>
    <dgm:pt modelId="{87B0D077-0F40-4E2D-886D-72DEDF658DF5}" type="sibTrans" cxnId="{AA9E60F7-334E-48B9-B1C6-A8D54F81AEC4}">
      <dgm:prSet/>
      <dgm:spPr/>
      <dgm:t>
        <a:bodyPr/>
        <a:lstStyle/>
        <a:p>
          <a:endParaRPr lang="en-US"/>
        </a:p>
      </dgm:t>
    </dgm:pt>
    <dgm:pt modelId="{40CF4218-D1FE-4A06-BC0D-CEB5257C85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do different LLMs </a:t>
          </a:r>
          <a:r>
            <a:rPr lang="en-GB" b="0" u="sng" dirty="0"/>
            <a:t>compare in performance </a:t>
          </a:r>
          <a:r>
            <a:rPr lang="en-GB" b="0" dirty="0"/>
            <a:t>when optimizing the cybersecurity triage process?</a:t>
          </a:r>
          <a:endParaRPr lang="en-US" dirty="0"/>
        </a:p>
      </dgm:t>
    </dgm:pt>
    <dgm:pt modelId="{EADE3B1B-51EC-4C4C-BD65-27DE44E58D10}" type="parTrans" cxnId="{BD3EE93F-0440-4A65-934A-234787B40F8F}">
      <dgm:prSet/>
      <dgm:spPr/>
      <dgm:t>
        <a:bodyPr/>
        <a:lstStyle/>
        <a:p>
          <a:endParaRPr lang="en-US"/>
        </a:p>
      </dgm:t>
    </dgm:pt>
    <dgm:pt modelId="{03037DAF-676E-4BBB-8979-00FAA7CDDF08}" type="sibTrans" cxnId="{BD3EE93F-0440-4A65-934A-234787B40F8F}">
      <dgm:prSet/>
      <dgm:spPr/>
      <dgm:t>
        <a:bodyPr/>
        <a:lstStyle/>
        <a:p>
          <a:endParaRPr lang="en-US"/>
        </a:p>
      </dgm:t>
    </dgm:pt>
    <dgm:pt modelId="{299CD100-AF27-4915-8367-75CD925C6003}" type="pres">
      <dgm:prSet presAssocID="{0FBB0DA4-B554-47BC-86C4-5922BB1A57D6}" presName="root" presStyleCnt="0">
        <dgm:presLayoutVars>
          <dgm:dir/>
          <dgm:resizeHandles val="exact"/>
        </dgm:presLayoutVars>
      </dgm:prSet>
      <dgm:spPr/>
    </dgm:pt>
    <dgm:pt modelId="{A1F7ACC6-F8CE-4B26-A249-328B99152E35}" type="pres">
      <dgm:prSet presAssocID="{6FD197BA-8320-48D7-A96A-B3281F9591AC}" presName="compNode" presStyleCnt="0"/>
      <dgm:spPr/>
    </dgm:pt>
    <dgm:pt modelId="{DD87A3A3-DA1E-43D5-B096-6CEC4F27A5DD}" type="pres">
      <dgm:prSet presAssocID="{6FD197BA-8320-48D7-A96A-B3281F9591AC}" presName="bgRect" presStyleLbl="bgShp" presStyleIdx="0" presStyleCnt="3"/>
      <dgm:spPr>
        <a:solidFill>
          <a:srgbClr val="F4B6D6"/>
        </a:solidFill>
      </dgm:spPr>
    </dgm:pt>
    <dgm:pt modelId="{655AEDD0-5003-4DCD-996D-ED3961F88C28}" type="pres">
      <dgm:prSet presAssocID="{6FD197BA-8320-48D7-A96A-B3281F9591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C2637E0E-CC3F-46EE-A73D-4283654CE4E0}" type="pres">
      <dgm:prSet presAssocID="{6FD197BA-8320-48D7-A96A-B3281F9591AC}" presName="spaceRect" presStyleCnt="0"/>
      <dgm:spPr/>
    </dgm:pt>
    <dgm:pt modelId="{E0E2B2AE-1461-401E-B276-876A182AC300}" type="pres">
      <dgm:prSet presAssocID="{6FD197BA-8320-48D7-A96A-B3281F9591AC}" presName="parTx" presStyleLbl="revTx" presStyleIdx="0" presStyleCnt="3">
        <dgm:presLayoutVars>
          <dgm:chMax val="0"/>
          <dgm:chPref val="0"/>
        </dgm:presLayoutVars>
      </dgm:prSet>
      <dgm:spPr/>
    </dgm:pt>
    <dgm:pt modelId="{CA83B9FC-AB1F-4FB3-9B77-EF32B37E0829}" type="pres">
      <dgm:prSet presAssocID="{6C44E5D5-2083-401D-B778-EA35F3830480}" presName="sibTrans" presStyleCnt="0"/>
      <dgm:spPr/>
    </dgm:pt>
    <dgm:pt modelId="{9FA57BC0-EC19-4685-B7FD-B443C34FCB19}" type="pres">
      <dgm:prSet presAssocID="{6BB3A4A0-4D47-477E-92F3-8E4B5E370D37}" presName="compNode" presStyleCnt="0"/>
      <dgm:spPr/>
    </dgm:pt>
    <dgm:pt modelId="{16B317C9-8996-4A62-A3D9-A087A21299E1}" type="pres">
      <dgm:prSet presAssocID="{6BB3A4A0-4D47-477E-92F3-8E4B5E370D37}" presName="bgRect" presStyleLbl="bgShp" presStyleIdx="1" presStyleCnt="3"/>
      <dgm:spPr>
        <a:solidFill>
          <a:srgbClr val="F4B6D6"/>
        </a:solidFill>
      </dgm:spPr>
    </dgm:pt>
    <dgm:pt modelId="{DF11E4F1-591B-4EAF-B877-38409DAFF47E}" type="pres">
      <dgm:prSet presAssocID="{6BB3A4A0-4D47-477E-92F3-8E4B5E370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0000D8B-75FF-4166-BE34-82BC7D7EBA6A}" type="pres">
      <dgm:prSet presAssocID="{6BB3A4A0-4D47-477E-92F3-8E4B5E370D37}" presName="spaceRect" presStyleCnt="0"/>
      <dgm:spPr/>
    </dgm:pt>
    <dgm:pt modelId="{8FFD13F9-A0C8-4834-A966-C02BCBF2479F}" type="pres">
      <dgm:prSet presAssocID="{6BB3A4A0-4D47-477E-92F3-8E4B5E370D37}" presName="parTx" presStyleLbl="revTx" presStyleIdx="1" presStyleCnt="3">
        <dgm:presLayoutVars>
          <dgm:chMax val="0"/>
          <dgm:chPref val="0"/>
        </dgm:presLayoutVars>
      </dgm:prSet>
      <dgm:spPr/>
    </dgm:pt>
    <dgm:pt modelId="{1562465C-09A1-4279-9116-8F07F2288E66}" type="pres">
      <dgm:prSet presAssocID="{87B0D077-0F40-4E2D-886D-72DEDF658DF5}" presName="sibTrans" presStyleCnt="0"/>
      <dgm:spPr/>
    </dgm:pt>
    <dgm:pt modelId="{8F673676-9947-44AB-868D-BB7A979448DB}" type="pres">
      <dgm:prSet presAssocID="{40CF4218-D1FE-4A06-BC0D-CEB5257C8521}" presName="compNode" presStyleCnt="0"/>
      <dgm:spPr/>
    </dgm:pt>
    <dgm:pt modelId="{74D0C899-0A2D-41DF-93FA-5160A832C6DA}" type="pres">
      <dgm:prSet presAssocID="{40CF4218-D1FE-4A06-BC0D-CEB5257C8521}" presName="bgRect" presStyleLbl="bgShp" presStyleIdx="2" presStyleCnt="3"/>
      <dgm:spPr>
        <a:solidFill>
          <a:srgbClr val="F4B6D6"/>
        </a:solidFill>
      </dgm:spPr>
    </dgm:pt>
    <dgm:pt modelId="{BD8D6809-56DB-4B85-9930-A19E728D753B}" type="pres">
      <dgm:prSet presAssocID="{40CF4218-D1FE-4A06-BC0D-CEB5257C85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D3B0B1C7-7E33-4882-9E56-A4C29075F84B}" type="pres">
      <dgm:prSet presAssocID="{40CF4218-D1FE-4A06-BC0D-CEB5257C8521}" presName="spaceRect" presStyleCnt="0"/>
      <dgm:spPr/>
    </dgm:pt>
    <dgm:pt modelId="{B1359E06-FCD6-4CC0-A45C-E4B40787BF42}" type="pres">
      <dgm:prSet presAssocID="{40CF4218-D1FE-4A06-BC0D-CEB5257C85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076305-CDD5-4746-88B4-2B3937554DA8}" type="presOf" srcId="{0FBB0DA4-B554-47BC-86C4-5922BB1A57D6}" destId="{299CD100-AF27-4915-8367-75CD925C6003}" srcOrd="0" destOrd="0" presId="urn:microsoft.com/office/officeart/2018/2/layout/IconVerticalSolidList"/>
    <dgm:cxn modelId="{BD3EE93F-0440-4A65-934A-234787B40F8F}" srcId="{0FBB0DA4-B554-47BC-86C4-5922BB1A57D6}" destId="{40CF4218-D1FE-4A06-BC0D-CEB5257C8521}" srcOrd="2" destOrd="0" parTransId="{EADE3B1B-51EC-4C4C-BD65-27DE44E58D10}" sibTransId="{03037DAF-676E-4BBB-8979-00FAA7CDDF08}"/>
    <dgm:cxn modelId="{ECE91A58-AEB9-4CE7-8A3B-2357623933C0}" type="presOf" srcId="{40CF4218-D1FE-4A06-BC0D-CEB5257C8521}" destId="{B1359E06-FCD6-4CC0-A45C-E4B40787BF42}" srcOrd="0" destOrd="0" presId="urn:microsoft.com/office/officeart/2018/2/layout/IconVerticalSolidList"/>
    <dgm:cxn modelId="{63B47EAE-C1C7-4878-B54B-B21889816BDC}" srcId="{0FBB0DA4-B554-47BC-86C4-5922BB1A57D6}" destId="{6FD197BA-8320-48D7-A96A-B3281F9591AC}" srcOrd="0" destOrd="0" parTransId="{A43BECF5-8F84-42A1-80D8-016BAD76115D}" sibTransId="{6C44E5D5-2083-401D-B778-EA35F3830480}"/>
    <dgm:cxn modelId="{896550E8-F37A-468E-8FCD-9CEA839025F5}" type="presOf" srcId="{6FD197BA-8320-48D7-A96A-B3281F9591AC}" destId="{E0E2B2AE-1461-401E-B276-876A182AC300}" srcOrd="0" destOrd="0" presId="urn:microsoft.com/office/officeart/2018/2/layout/IconVerticalSolidList"/>
    <dgm:cxn modelId="{AA9E60F7-334E-48B9-B1C6-A8D54F81AEC4}" srcId="{0FBB0DA4-B554-47BC-86C4-5922BB1A57D6}" destId="{6BB3A4A0-4D47-477E-92F3-8E4B5E370D37}" srcOrd="1" destOrd="0" parTransId="{A58296C3-EE3E-4C86-95A8-9CCC0C7DC3BA}" sibTransId="{87B0D077-0F40-4E2D-886D-72DEDF658DF5}"/>
    <dgm:cxn modelId="{4F0A80FD-0C65-4389-9E34-79C639EC624C}" type="presOf" srcId="{6BB3A4A0-4D47-477E-92F3-8E4B5E370D37}" destId="{8FFD13F9-A0C8-4834-A966-C02BCBF2479F}" srcOrd="0" destOrd="0" presId="urn:microsoft.com/office/officeart/2018/2/layout/IconVerticalSolidList"/>
    <dgm:cxn modelId="{D6F88D90-FA32-4E0A-8085-516029EB5767}" type="presParOf" srcId="{299CD100-AF27-4915-8367-75CD925C6003}" destId="{A1F7ACC6-F8CE-4B26-A249-328B99152E35}" srcOrd="0" destOrd="0" presId="urn:microsoft.com/office/officeart/2018/2/layout/IconVerticalSolidList"/>
    <dgm:cxn modelId="{52525A29-7188-4C1B-8B90-BD56EE739CF3}" type="presParOf" srcId="{A1F7ACC6-F8CE-4B26-A249-328B99152E35}" destId="{DD87A3A3-DA1E-43D5-B096-6CEC4F27A5DD}" srcOrd="0" destOrd="0" presId="urn:microsoft.com/office/officeart/2018/2/layout/IconVerticalSolidList"/>
    <dgm:cxn modelId="{02A361CD-1A39-4881-A35A-37CB4258FC5E}" type="presParOf" srcId="{A1F7ACC6-F8CE-4B26-A249-328B99152E35}" destId="{655AEDD0-5003-4DCD-996D-ED3961F88C28}" srcOrd="1" destOrd="0" presId="urn:microsoft.com/office/officeart/2018/2/layout/IconVerticalSolidList"/>
    <dgm:cxn modelId="{1ABB7C2A-BD15-4E4E-9632-7A559AC4D596}" type="presParOf" srcId="{A1F7ACC6-F8CE-4B26-A249-328B99152E35}" destId="{C2637E0E-CC3F-46EE-A73D-4283654CE4E0}" srcOrd="2" destOrd="0" presId="urn:microsoft.com/office/officeart/2018/2/layout/IconVerticalSolidList"/>
    <dgm:cxn modelId="{2495E467-E7F1-4B4F-B4CE-8317E4F0726A}" type="presParOf" srcId="{A1F7ACC6-F8CE-4B26-A249-328B99152E35}" destId="{E0E2B2AE-1461-401E-B276-876A182AC300}" srcOrd="3" destOrd="0" presId="urn:microsoft.com/office/officeart/2018/2/layout/IconVerticalSolidList"/>
    <dgm:cxn modelId="{A4DCCAD0-2F4B-4360-AE96-A26C44437777}" type="presParOf" srcId="{299CD100-AF27-4915-8367-75CD925C6003}" destId="{CA83B9FC-AB1F-4FB3-9B77-EF32B37E0829}" srcOrd="1" destOrd="0" presId="urn:microsoft.com/office/officeart/2018/2/layout/IconVerticalSolidList"/>
    <dgm:cxn modelId="{DBDF4655-A5A6-4494-9A3F-1D01D78AACEB}" type="presParOf" srcId="{299CD100-AF27-4915-8367-75CD925C6003}" destId="{9FA57BC0-EC19-4685-B7FD-B443C34FCB19}" srcOrd="2" destOrd="0" presId="urn:microsoft.com/office/officeart/2018/2/layout/IconVerticalSolidList"/>
    <dgm:cxn modelId="{2FD8E2BF-AA07-491A-B6EF-AA12D9271CE3}" type="presParOf" srcId="{9FA57BC0-EC19-4685-B7FD-B443C34FCB19}" destId="{16B317C9-8996-4A62-A3D9-A087A21299E1}" srcOrd="0" destOrd="0" presId="urn:microsoft.com/office/officeart/2018/2/layout/IconVerticalSolidList"/>
    <dgm:cxn modelId="{54E76778-5827-4329-8933-885F5E8AFE87}" type="presParOf" srcId="{9FA57BC0-EC19-4685-B7FD-B443C34FCB19}" destId="{DF11E4F1-591B-4EAF-B877-38409DAFF47E}" srcOrd="1" destOrd="0" presId="urn:microsoft.com/office/officeart/2018/2/layout/IconVerticalSolidList"/>
    <dgm:cxn modelId="{9B7CC7AA-A0C2-41B2-9D88-6F05C6A639CE}" type="presParOf" srcId="{9FA57BC0-EC19-4685-B7FD-B443C34FCB19}" destId="{10000D8B-75FF-4166-BE34-82BC7D7EBA6A}" srcOrd="2" destOrd="0" presId="urn:microsoft.com/office/officeart/2018/2/layout/IconVerticalSolidList"/>
    <dgm:cxn modelId="{C3FA4F65-1D4C-4090-9787-9DA9FBD5E69A}" type="presParOf" srcId="{9FA57BC0-EC19-4685-B7FD-B443C34FCB19}" destId="{8FFD13F9-A0C8-4834-A966-C02BCBF2479F}" srcOrd="3" destOrd="0" presId="urn:microsoft.com/office/officeart/2018/2/layout/IconVerticalSolidList"/>
    <dgm:cxn modelId="{062B003E-BCCA-4C86-8073-41B03F827F2D}" type="presParOf" srcId="{299CD100-AF27-4915-8367-75CD925C6003}" destId="{1562465C-09A1-4279-9116-8F07F2288E66}" srcOrd="3" destOrd="0" presId="urn:microsoft.com/office/officeart/2018/2/layout/IconVerticalSolidList"/>
    <dgm:cxn modelId="{61DED3F9-7D94-456D-8D98-11B4BCAF99F2}" type="presParOf" srcId="{299CD100-AF27-4915-8367-75CD925C6003}" destId="{8F673676-9947-44AB-868D-BB7A979448DB}" srcOrd="4" destOrd="0" presId="urn:microsoft.com/office/officeart/2018/2/layout/IconVerticalSolidList"/>
    <dgm:cxn modelId="{661C040B-8FE0-4526-A237-379A19B1B73D}" type="presParOf" srcId="{8F673676-9947-44AB-868D-BB7A979448DB}" destId="{74D0C899-0A2D-41DF-93FA-5160A832C6DA}" srcOrd="0" destOrd="0" presId="urn:microsoft.com/office/officeart/2018/2/layout/IconVerticalSolidList"/>
    <dgm:cxn modelId="{EAAF5BDD-2521-4754-9CB7-1A0C9E6E310C}" type="presParOf" srcId="{8F673676-9947-44AB-868D-BB7A979448DB}" destId="{BD8D6809-56DB-4B85-9930-A19E728D753B}" srcOrd="1" destOrd="0" presId="urn:microsoft.com/office/officeart/2018/2/layout/IconVerticalSolidList"/>
    <dgm:cxn modelId="{8F8A9D5B-951C-4752-9B81-0919663CDFAB}" type="presParOf" srcId="{8F673676-9947-44AB-868D-BB7A979448DB}" destId="{D3B0B1C7-7E33-4882-9E56-A4C29075F84B}" srcOrd="2" destOrd="0" presId="urn:microsoft.com/office/officeart/2018/2/layout/IconVerticalSolidList"/>
    <dgm:cxn modelId="{BDC80858-7ED0-491A-920B-9D550B742608}" type="presParOf" srcId="{8F673676-9947-44AB-868D-BB7A979448DB}" destId="{B1359E06-FCD6-4CC0-A45C-E4B40787BF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BB0DA4-B554-47BC-86C4-5922BB1A57D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D197BA-8320-48D7-A96A-B3281F9591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can </a:t>
          </a:r>
          <a:r>
            <a:rPr lang="en-GB" b="0" u="sng" dirty="0"/>
            <a:t>LLMs</a:t>
          </a:r>
          <a:r>
            <a:rPr lang="en-GB" b="0" dirty="0"/>
            <a:t> be integrated into the existing incident response workflow to streamline the </a:t>
          </a:r>
          <a:r>
            <a:rPr lang="en-GB" b="0" u="sng" dirty="0"/>
            <a:t>triage process</a:t>
          </a:r>
          <a:r>
            <a:rPr lang="en-GB" b="0" dirty="0"/>
            <a:t>?</a:t>
          </a:r>
          <a:endParaRPr lang="en-US" dirty="0"/>
        </a:p>
      </dgm:t>
    </dgm:pt>
    <dgm:pt modelId="{A43BECF5-8F84-42A1-80D8-016BAD76115D}" type="parTrans" cxnId="{63B47EAE-C1C7-4878-B54B-B21889816BDC}">
      <dgm:prSet/>
      <dgm:spPr/>
      <dgm:t>
        <a:bodyPr/>
        <a:lstStyle/>
        <a:p>
          <a:endParaRPr lang="en-US"/>
        </a:p>
      </dgm:t>
    </dgm:pt>
    <dgm:pt modelId="{6C44E5D5-2083-401D-B778-EA35F3830480}" type="sibTrans" cxnId="{63B47EAE-C1C7-4878-B54B-B21889816BDC}">
      <dgm:prSet/>
      <dgm:spPr/>
      <dgm:t>
        <a:bodyPr/>
        <a:lstStyle/>
        <a:p>
          <a:endParaRPr lang="en-US"/>
        </a:p>
      </dgm:t>
    </dgm:pt>
    <dgm:pt modelId="{6BB3A4A0-4D47-477E-92F3-8E4B5E370D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What suitable </a:t>
          </a:r>
          <a:r>
            <a:rPr lang="en-GB" b="0" u="sng"/>
            <a:t>evaluation metrics </a:t>
          </a:r>
          <a:r>
            <a:rPr lang="en-GB" b="0"/>
            <a:t>should be used to assess the performance of LLMs in cybersecurity triage?</a:t>
          </a:r>
          <a:endParaRPr lang="en-US"/>
        </a:p>
      </dgm:t>
    </dgm:pt>
    <dgm:pt modelId="{A58296C3-EE3E-4C86-95A8-9CCC0C7DC3BA}" type="parTrans" cxnId="{AA9E60F7-334E-48B9-B1C6-A8D54F81AEC4}">
      <dgm:prSet/>
      <dgm:spPr/>
      <dgm:t>
        <a:bodyPr/>
        <a:lstStyle/>
        <a:p>
          <a:endParaRPr lang="en-US"/>
        </a:p>
      </dgm:t>
    </dgm:pt>
    <dgm:pt modelId="{87B0D077-0F40-4E2D-886D-72DEDF658DF5}" type="sibTrans" cxnId="{AA9E60F7-334E-48B9-B1C6-A8D54F81AEC4}">
      <dgm:prSet/>
      <dgm:spPr/>
      <dgm:t>
        <a:bodyPr/>
        <a:lstStyle/>
        <a:p>
          <a:endParaRPr lang="en-US"/>
        </a:p>
      </dgm:t>
    </dgm:pt>
    <dgm:pt modelId="{40CF4218-D1FE-4A06-BC0D-CEB5257C85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do different LLMs </a:t>
          </a:r>
          <a:r>
            <a:rPr lang="en-GB" b="0" u="sng" dirty="0"/>
            <a:t>compare in performance </a:t>
          </a:r>
          <a:r>
            <a:rPr lang="en-GB" b="0" dirty="0"/>
            <a:t>when optimizing the cybersecurity triage process?</a:t>
          </a:r>
          <a:endParaRPr lang="en-US" dirty="0"/>
        </a:p>
      </dgm:t>
    </dgm:pt>
    <dgm:pt modelId="{EADE3B1B-51EC-4C4C-BD65-27DE44E58D10}" type="parTrans" cxnId="{BD3EE93F-0440-4A65-934A-234787B40F8F}">
      <dgm:prSet/>
      <dgm:spPr/>
      <dgm:t>
        <a:bodyPr/>
        <a:lstStyle/>
        <a:p>
          <a:endParaRPr lang="en-US"/>
        </a:p>
      </dgm:t>
    </dgm:pt>
    <dgm:pt modelId="{03037DAF-676E-4BBB-8979-00FAA7CDDF08}" type="sibTrans" cxnId="{BD3EE93F-0440-4A65-934A-234787B40F8F}">
      <dgm:prSet/>
      <dgm:spPr/>
      <dgm:t>
        <a:bodyPr/>
        <a:lstStyle/>
        <a:p>
          <a:endParaRPr lang="en-US"/>
        </a:p>
      </dgm:t>
    </dgm:pt>
    <dgm:pt modelId="{299CD100-AF27-4915-8367-75CD925C6003}" type="pres">
      <dgm:prSet presAssocID="{0FBB0DA4-B554-47BC-86C4-5922BB1A57D6}" presName="root" presStyleCnt="0">
        <dgm:presLayoutVars>
          <dgm:dir/>
          <dgm:resizeHandles val="exact"/>
        </dgm:presLayoutVars>
      </dgm:prSet>
      <dgm:spPr/>
    </dgm:pt>
    <dgm:pt modelId="{A1F7ACC6-F8CE-4B26-A249-328B99152E35}" type="pres">
      <dgm:prSet presAssocID="{6FD197BA-8320-48D7-A96A-B3281F9591AC}" presName="compNode" presStyleCnt="0"/>
      <dgm:spPr/>
    </dgm:pt>
    <dgm:pt modelId="{DD87A3A3-DA1E-43D5-B096-6CEC4F27A5DD}" type="pres">
      <dgm:prSet presAssocID="{6FD197BA-8320-48D7-A96A-B3281F9591AC}" presName="bgRect" presStyleLbl="bgShp" presStyleIdx="0" presStyleCnt="3"/>
      <dgm:spPr>
        <a:solidFill>
          <a:srgbClr val="F4B6D6"/>
        </a:solidFill>
      </dgm:spPr>
    </dgm:pt>
    <dgm:pt modelId="{655AEDD0-5003-4DCD-996D-ED3961F88C28}" type="pres">
      <dgm:prSet presAssocID="{6FD197BA-8320-48D7-A96A-B3281F9591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C2637E0E-CC3F-46EE-A73D-4283654CE4E0}" type="pres">
      <dgm:prSet presAssocID="{6FD197BA-8320-48D7-A96A-B3281F9591AC}" presName="spaceRect" presStyleCnt="0"/>
      <dgm:spPr/>
    </dgm:pt>
    <dgm:pt modelId="{E0E2B2AE-1461-401E-B276-876A182AC300}" type="pres">
      <dgm:prSet presAssocID="{6FD197BA-8320-48D7-A96A-B3281F9591AC}" presName="parTx" presStyleLbl="revTx" presStyleIdx="0" presStyleCnt="3">
        <dgm:presLayoutVars>
          <dgm:chMax val="0"/>
          <dgm:chPref val="0"/>
        </dgm:presLayoutVars>
      </dgm:prSet>
      <dgm:spPr/>
    </dgm:pt>
    <dgm:pt modelId="{CA83B9FC-AB1F-4FB3-9B77-EF32B37E0829}" type="pres">
      <dgm:prSet presAssocID="{6C44E5D5-2083-401D-B778-EA35F3830480}" presName="sibTrans" presStyleCnt="0"/>
      <dgm:spPr/>
    </dgm:pt>
    <dgm:pt modelId="{9FA57BC0-EC19-4685-B7FD-B443C34FCB19}" type="pres">
      <dgm:prSet presAssocID="{6BB3A4A0-4D47-477E-92F3-8E4B5E370D37}" presName="compNode" presStyleCnt="0"/>
      <dgm:spPr/>
    </dgm:pt>
    <dgm:pt modelId="{16B317C9-8996-4A62-A3D9-A087A21299E1}" type="pres">
      <dgm:prSet presAssocID="{6BB3A4A0-4D47-477E-92F3-8E4B5E370D37}" presName="bgRect" presStyleLbl="bgShp" presStyleIdx="1" presStyleCnt="3"/>
      <dgm:spPr>
        <a:solidFill>
          <a:srgbClr val="F4B6D6"/>
        </a:solidFill>
      </dgm:spPr>
    </dgm:pt>
    <dgm:pt modelId="{DF11E4F1-591B-4EAF-B877-38409DAFF47E}" type="pres">
      <dgm:prSet presAssocID="{6BB3A4A0-4D47-477E-92F3-8E4B5E370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0000D8B-75FF-4166-BE34-82BC7D7EBA6A}" type="pres">
      <dgm:prSet presAssocID="{6BB3A4A0-4D47-477E-92F3-8E4B5E370D37}" presName="spaceRect" presStyleCnt="0"/>
      <dgm:spPr/>
    </dgm:pt>
    <dgm:pt modelId="{8FFD13F9-A0C8-4834-A966-C02BCBF2479F}" type="pres">
      <dgm:prSet presAssocID="{6BB3A4A0-4D47-477E-92F3-8E4B5E370D37}" presName="parTx" presStyleLbl="revTx" presStyleIdx="1" presStyleCnt="3">
        <dgm:presLayoutVars>
          <dgm:chMax val="0"/>
          <dgm:chPref val="0"/>
        </dgm:presLayoutVars>
      </dgm:prSet>
      <dgm:spPr/>
    </dgm:pt>
    <dgm:pt modelId="{1562465C-09A1-4279-9116-8F07F2288E66}" type="pres">
      <dgm:prSet presAssocID="{87B0D077-0F40-4E2D-886D-72DEDF658DF5}" presName="sibTrans" presStyleCnt="0"/>
      <dgm:spPr/>
    </dgm:pt>
    <dgm:pt modelId="{8F673676-9947-44AB-868D-BB7A979448DB}" type="pres">
      <dgm:prSet presAssocID="{40CF4218-D1FE-4A06-BC0D-CEB5257C8521}" presName="compNode" presStyleCnt="0"/>
      <dgm:spPr/>
    </dgm:pt>
    <dgm:pt modelId="{74D0C899-0A2D-41DF-93FA-5160A832C6DA}" type="pres">
      <dgm:prSet presAssocID="{40CF4218-D1FE-4A06-BC0D-CEB5257C8521}" presName="bgRect" presStyleLbl="bgShp" presStyleIdx="2" presStyleCnt="3"/>
      <dgm:spPr>
        <a:solidFill>
          <a:srgbClr val="F4B6D6"/>
        </a:solidFill>
      </dgm:spPr>
    </dgm:pt>
    <dgm:pt modelId="{BD8D6809-56DB-4B85-9930-A19E728D753B}" type="pres">
      <dgm:prSet presAssocID="{40CF4218-D1FE-4A06-BC0D-CEB5257C85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D3B0B1C7-7E33-4882-9E56-A4C29075F84B}" type="pres">
      <dgm:prSet presAssocID="{40CF4218-D1FE-4A06-BC0D-CEB5257C8521}" presName="spaceRect" presStyleCnt="0"/>
      <dgm:spPr/>
    </dgm:pt>
    <dgm:pt modelId="{B1359E06-FCD6-4CC0-A45C-E4B40787BF42}" type="pres">
      <dgm:prSet presAssocID="{40CF4218-D1FE-4A06-BC0D-CEB5257C85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076305-CDD5-4746-88B4-2B3937554DA8}" type="presOf" srcId="{0FBB0DA4-B554-47BC-86C4-5922BB1A57D6}" destId="{299CD100-AF27-4915-8367-75CD925C6003}" srcOrd="0" destOrd="0" presId="urn:microsoft.com/office/officeart/2018/2/layout/IconVerticalSolidList"/>
    <dgm:cxn modelId="{BD3EE93F-0440-4A65-934A-234787B40F8F}" srcId="{0FBB0DA4-B554-47BC-86C4-5922BB1A57D6}" destId="{40CF4218-D1FE-4A06-BC0D-CEB5257C8521}" srcOrd="2" destOrd="0" parTransId="{EADE3B1B-51EC-4C4C-BD65-27DE44E58D10}" sibTransId="{03037DAF-676E-4BBB-8979-00FAA7CDDF08}"/>
    <dgm:cxn modelId="{ECE91A58-AEB9-4CE7-8A3B-2357623933C0}" type="presOf" srcId="{40CF4218-D1FE-4A06-BC0D-CEB5257C8521}" destId="{B1359E06-FCD6-4CC0-A45C-E4B40787BF42}" srcOrd="0" destOrd="0" presId="urn:microsoft.com/office/officeart/2018/2/layout/IconVerticalSolidList"/>
    <dgm:cxn modelId="{63B47EAE-C1C7-4878-B54B-B21889816BDC}" srcId="{0FBB0DA4-B554-47BC-86C4-5922BB1A57D6}" destId="{6FD197BA-8320-48D7-A96A-B3281F9591AC}" srcOrd="0" destOrd="0" parTransId="{A43BECF5-8F84-42A1-80D8-016BAD76115D}" sibTransId="{6C44E5D5-2083-401D-B778-EA35F3830480}"/>
    <dgm:cxn modelId="{896550E8-F37A-468E-8FCD-9CEA839025F5}" type="presOf" srcId="{6FD197BA-8320-48D7-A96A-B3281F9591AC}" destId="{E0E2B2AE-1461-401E-B276-876A182AC300}" srcOrd="0" destOrd="0" presId="urn:microsoft.com/office/officeart/2018/2/layout/IconVerticalSolidList"/>
    <dgm:cxn modelId="{AA9E60F7-334E-48B9-B1C6-A8D54F81AEC4}" srcId="{0FBB0DA4-B554-47BC-86C4-5922BB1A57D6}" destId="{6BB3A4A0-4D47-477E-92F3-8E4B5E370D37}" srcOrd="1" destOrd="0" parTransId="{A58296C3-EE3E-4C86-95A8-9CCC0C7DC3BA}" sibTransId="{87B0D077-0F40-4E2D-886D-72DEDF658DF5}"/>
    <dgm:cxn modelId="{4F0A80FD-0C65-4389-9E34-79C639EC624C}" type="presOf" srcId="{6BB3A4A0-4D47-477E-92F3-8E4B5E370D37}" destId="{8FFD13F9-A0C8-4834-A966-C02BCBF2479F}" srcOrd="0" destOrd="0" presId="urn:microsoft.com/office/officeart/2018/2/layout/IconVerticalSolidList"/>
    <dgm:cxn modelId="{D6F88D90-FA32-4E0A-8085-516029EB5767}" type="presParOf" srcId="{299CD100-AF27-4915-8367-75CD925C6003}" destId="{A1F7ACC6-F8CE-4B26-A249-328B99152E35}" srcOrd="0" destOrd="0" presId="urn:microsoft.com/office/officeart/2018/2/layout/IconVerticalSolidList"/>
    <dgm:cxn modelId="{52525A29-7188-4C1B-8B90-BD56EE739CF3}" type="presParOf" srcId="{A1F7ACC6-F8CE-4B26-A249-328B99152E35}" destId="{DD87A3A3-DA1E-43D5-B096-6CEC4F27A5DD}" srcOrd="0" destOrd="0" presId="urn:microsoft.com/office/officeart/2018/2/layout/IconVerticalSolidList"/>
    <dgm:cxn modelId="{02A361CD-1A39-4881-A35A-37CB4258FC5E}" type="presParOf" srcId="{A1F7ACC6-F8CE-4B26-A249-328B99152E35}" destId="{655AEDD0-5003-4DCD-996D-ED3961F88C28}" srcOrd="1" destOrd="0" presId="urn:microsoft.com/office/officeart/2018/2/layout/IconVerticalSolidList"/>
    <dgm:cxn modelId="{1ABB7C2A-BD15-4E4E-9632-7A559AC4D596}" type="presParOf" srcId="{A1F7ACC6-F8CE-4B26-A249-328B99152E35}" destId="{C2637E0E-CC3F-46EE-A73D-4283654CE4E0}" srcOrd="2" destOrd="0" presId="urn:microsoft.com/office/officeart/2018/2/layout/IconVerticalSolidList"/>
    <dgm:cxn modelId="{2495E467-E7F1-4B4F-B4CE-8317E4F0726A}" type="presParOf" srcId="{A1F7ACC6-F8CE-4B26-A249-328B99152E35}" destId="{E0E2B2AE-1461-401E-B276-876A182AC300}" srcOrd="3" destOrd="0" presId="urn:microsoft.com/office/officeart/2018/2/layout/IconVerticalSolidList"/>
    <dgm:cxn modelId="{A4DCCAD0-2F4B-4360-AE96-A26C44437777}" type="presParOf" srcId="{299CD100-AF27-4915-8367-75CD925C6003}" destId="{CA83B9FC-AB1F-4FB3-9B77-EF32B37E0829}" srcOrd="1" destOrd="0" presId="urn:microsoft.com/office/officeart/2018/2/layout/IconVerticalSolidList"/>
    <dgm:cxn modelId="{DBDF4655-A5A6-4494-9A3F-1D01D78AACEB}" type="presParOf" srcId="{299CD100-AF27-4915-8367-75CD925C6003}" destId="{9FA57BC0-EC19-4685-B7FD-B443C34FCB19}" srcOrd="2" destOrd="0" presId="urn:microsoft.com/office/officeart/2018/2/layout/IconVerticalSolidList"/>
    <dgm:cxn modelId="{2FD8E2BF-AA07-491A-B6EF-AA12D9271CE3}" type="presParOf" srcId="{9FA57BC0-EC19-4685-B7FD-B443C34FCB19}" destId="{16B317C9-8996-4A62-A3D9-A087A21299E1}" srcOrd="0" destOrd="0" presId="urn:microsoft.com/office/officeart/2018/2/layout/IconVerticalSolidList"/>
    <dgm:cxn modelId="{54E76778-5827-4329-8933-885F5E8AFE87}" type="presParOf" srcId="{9FA57BC0-EC19-4685-B7FD-B443C34FCB19}" destId="{DF11E4F1-591B-4EAF-B877-38409DAFF47E}" srcOrd="1" destOrd="0" presId="urn:microsoft.com/office/officeart/2018/2/layout/IconVerticalSolidList"/>
    <dgm:cxn modelId="{9B7CC7AA-A0C2-41B2-9D88-6F05C6A639CE}" type="presParOf" srcId="{9FA57BC0-EC19-4685-B7FD-B443C34FCB19}" destId="{10000D8B-75FF-4166-BE34-82BC7D7EBA6A}" srcOrd="2" destOrd="0" presId="urn:microsoft.com/office/officeart/2018/2/layout/IconVerticalSolidList"/>
    <dgm:cxn modelId="{C3FA4F65-1D4C-4090-9787-9DA9FBD5E69A}" type="presParOf" srcId="{9FA57BC0-EC19-4685-B7FD-B443C34FCB19}" destId="{8FFD13F9-A0C8-4834-A966-C02BCBF2479F}" srcOrd="3" destOrd="0" presId="urn:microsoft.com/office/officeart/2018/2/layout/IconVerticalSolidList"/>
    <dgm:cxn modelId="{062B003E-BCCA-4C86-8073-41B03F827F2D}" type="presParOf" srcId="{299CD100-AF27-4915-8367-75CD925C6003}" destId="{1562465C-09A1-4279-9116-8F07F2288E66}" srcOrd="3" destOrd="0" presId="urn:microsoft.com/office/officeart/2018/2/layout/IconVerticalSolidList"/>
    <dgm:cxn modelId="{61DED3F9-7D94-456D-8D98-11B4BCAF99F2}" type="presParOf" srcId="{299CD100-AF27-4915-8367-75CD925C6003}" destId="{8F673676-9947-44AB-868D-BB7A979448DB}" srcOrd="4" destOrd="0" presId="urn:microsoft.com/office/officeart/2018/2/layout/IconVerticalSolidList"/>
    <dgm:cxn modelId="{661C040B-8FE0-4526-A237-379A19B1B73D}" type="presParOf" srcId="{8F673676-9947-44AB-868D-BB7A979448DB}" destId="{74D0C899-0A2D-41DF-93FA-5160A832C6DA}" srcOrd="0" destOrd="0" presId="urn:microsoft.com/office/officeart/2018/2/layout/IconVerticalSolidList"/>
    <dgm:cxn modelId="{EAAF5BDD-2521-4754-9CB7-1A0C9E6E310C}" type="presParOf" srcId="{8F673676-9947-44AB-868D-BB7A979448DB}" destId="{BD8D6809-56DB-4B85-9930-A19E728D753B}" srcOrd="1" destOrd="0" presId="urn:microsoft.com/office/officeart/2018/2/layout/IconVerticalSolidList"/>
    <dgm:cxn modelId="{8F8A9D5B-951C-4752-9B81-0919663CDFAB}" type="presParOf" srcId="{8F673676-9947-44AB-868D-BB7A979448DB}" destId="{D3B0B1C7-7E33-4882-9E56-A4C29075F84B}" srcOrd="2" destOrd="0" presId="urn:microsoft.com/office/officeart/2018/2/layout/IconVerticalSolidList"/>
    <dgm:cxn modelId="{BDC80858-7ED0-491A-920B-9D550B742608}" type="presParOf" srcId="{8F673676-9947-44AB-868D-BB7A979448DB}" destId="{B1359E06-FCD6-4CC0-A45C-E4B40787BF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BB0DA4-B554-47BC-86C4-5922BB1A57D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D197BA-8320-48D7-A96A-B3281F9591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can </a:t>
          </a:r>
          <a:r>
            <a:rPr lang="en-GB" b="0" u="sng" dirty="0"/>
            <a:t>LLMs</a:t>
          </a:r>
          <a:r>
            <a:rPr lang="en-GB" b="0" dirty="0"/>
            <a:t> be integrated into the existing incident response workflow to streamline the </a:t>
          </a:r>
          <a:r>
            <a:rPr lang="en-GB" b="0" u="sng" dirty="0"/>
            <a:t>triage process</a:t>
          </a:r>
          <a:r>
            <a:rPr lang="en-GB" b="0" dirty="0"/>
            <a:t>?</a:t>
          </a:r>
          <a:endParaRPr lang="en-US" dirty="0"/>
        </a:p>
      </dgm:t>
    </dgm:pt>
    <dgm:pt modelId="{A43BECF5-8F84-42A1-80D8-016BAD76115D}" type="parTrans" cxnId="{63B47EAE-C1C7-4878-B54B-B21889816BDC}">
      <dgm:prSet/>
      <dgm:spPr/>
      <dgm:t>
        <a:bodyPr/>
        <a:lstStyle/>
        <a:p>
          <a:endParaRPr lang="en-US"/>
        </a:p>
      </dgm:t>
    </dgm:pt>
    <dgm:pt modelId="{6C44E5D5-2083-401D-B778-EA35F3830480}" type="sibTrans" cxnId="{63B47EAE-C1C7-4878-B54B-B21889816BDC}">
      <dgm:prSet/>
      <dgm:spPr/>
      <dgm:t>
        <a:bodyPr/>
        <a:lstStyle/>
        <a:p>
          <a:endParaRPr lang="en-US"/>
        </a:p>
      </dgm:t>
    </dgm:pt>
    <dgm:pt modelId="{6BB3A4A0-4D47-477E-92F3-8E4B5E370D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What suitable </a:t>
          </a:r>
          <a:r>
            <a:rPr lang="en-GB" b="0" u="sng"/>
            <a:t>evaluation metrics </a:t>
          </a:r>
          <a:r>
            <a:rPr lang="en-GB" b="0"/>
            <a:t>should be used to assess the performance of LLMs in cybersecurity triage?</a:t>
          </a:r>
          <a:endParaRPr lang="en-US"/>
        </a:p>
      </dgm:t>
    </dgm:pt>
    <dgm:pt modelId="{A58296C3-EE3E-4C86-95A8-9CCC0C7DC3BA}" type="parTrans" cxnId="{AA9E60F7-334E-48B9-B1C6-A8D54F81AEC4}">
      <dgm:prSet/>
      <dgm:spPr/>
      <dgm:t>
        <a:bodyPr/>
        <a:lstStyle/>
        <a:p>
          <a:endParaRPr lang="en-US"/>
        </a:p>
      </dgm:t>
    </dgm:pt>
    <dgm:pt modelId="{87B0D077-0F40-4E2D-886D-72DEDF658DF5}" type="sibTrans" cxnId="{AA9E60F7-334E-48B9-B1C6-A8D54F81AEC4}">
      <dgm:prSet/>
      <dgm:spPr/>
      <dgm:t>
        <a:bodyPr/>
        <a:lstStyle/>
        <a:p>
          <a:endParaRPr lang="en-US"/>
        </a:p>
      </dgm:t>
    </dgm:pt>
    <dgm:pt modelId="{40CF4218-D1FE-4A06-BC0D-CEB5257C85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do different LLMs </a:t>
          </a:r>
          <a:r>
            <a:rPr lang="en-GB" b="0" u="sng" dirty="0"/>
            <a:t>compare in performance </a:t>
          </a:r>
          <a:r>
            <a:rPr lang="en-GB" b="0" dirty="0"/>
            <a:t>when optimizing the cybersecurity triage process?</a:t>
          </a:r>
          <a:endParaRPr lang="en-US" dirty="0"/>
        </a:p>
      </dgm:t>
    </dgm:pt>
    <dgm:pt modelId="{EADE3B1B-51EC-4C4C-BD65-27DE44E58D10}" type="parTrans" cxnId="{BD3EE93F-0440-4A65-934A-234787B40F8F}">
      <dgm:prSet/>
      <dgm:spPr/>
      <dgm:t>
        <a:bodyPr/>
        <a:lstStyle/>
        <a:p>
          <a:endParaRPr lang="en-US"/>
        </a:p>
      </dgm:t>
    </dgm:pt>
    <dgm:pt modelId="{03037DAF-676E-4BBB-8979-00FAA7CDDF08}" type="sibTrans" cxnId="{BD3EE93F-0440-4A65-934A-234787B40F8F}">
      <dgm:prSet/>
      <dgm:spPr/>
      <dgm:t>
        <a:bodyPr/>
        <a:lstStyle/>
        <a:p>
          <a:endParaRPr lang="en-US"/>
        </a:p>
      </dgm:t>
    </dgm:pt>
    <dgm:pt modelId="{299CD100-AF27-4915-8367-75CD925C6003}" type="pres">
      <dgm:prSet presAssocID="{0FBB0DA4-B554-47BC-86C4-5922BB1A57D6}" presName="root" presStyleCnt="0">
        <dgm:presLayoutVars>
          <dgm:dir/>
          <dgm:resizeHandles val="exact"/>
        </dgm:presLayoutVars>
      </dgm:prSet>
      <dgm:spPr/>
    </dgm:pt>
    <dgm:pt modelId="{A1F7ACC6-F8CE-4B26-A249-328B99152E35}" type="pres">
      <dgm:prSet presAssocID="{6FD197BA-8320-48D7-A96A-B3281F9591AC}" presName="compNode" presStyleCnt="0"/>
      <dgm:spPr/>
    </dgm:pt>
    <dgm:pt modelId="{DD87A3A3-DA1E-43D5-B096-6CEC4F27A5DD}" type="pres">
      <dgm:prSet presAssocID="{6FD197BA-8320-48D7-A96A-B3281F9591AC}" presName="bgRect" presStyleLbl="bgShp" presStyleIdx="0" presStyleCnt="3"/>
      <dgm:spPr>
        <a:solidFill>
          <a:srgbClr val="F4B6D6"/>
        </a:solidFill>
      </dgm:spPr>
    </dgm:pt>
    <dgm:pt modelId="{655AEDD0-5003-4DCD-996D-ED3961F88C28}" type="pres">
      <dgm:prSet presAssocID="{6FD197BA-8320-48D7-A96A-B3281F9591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C2637E0E-CC3F-46EE-A73D-4283654CE4E0}" type="pres">
      <dgm:prSet presAssocID="{6FD197BA-8320-48D7-A96A-B3281F9591AC}" presName="spaceRect" presStyleCnt="0"/>
      <dgm:spPr/>
    </dgm:pt>
    <dgm:pt modelId="{E0E2B2AE-1461-401E-B276-876A182AC300}" type="pres">
      <dgm:prSet presAssocID="{6FD197BA-8320-48D7-A96A-B3281F9591AC}" presName="parTx" presStyleLbl="revTx" presStyleIdx="0" presStyleCnt="3">
        <dgm:presLayoutVars>
          <dgm:chMax val="0"/>
          <dgm:chPref val="0"/>
        </dgm:presLayoutVars>
      </dgm:prSet>
      <dgm:spPr/>
    </dgm:pt>
    <dgm:pt modelId="{CA83B9FC-AB1F-4FB3-9B77-EF32B37E0829}" type="pres">
      <dgm:prSet presAssocID="{6C44E5D5-2083-401D-B778-EA35F3830480}" presName="sibTrans" presStyleCnt="0"/>
      <dgm:spPr/>
    </dgm:pt>
    <dgm:pt modelId="{9FA57BC0-EC19-4685-B7FD-B443C34FCB19}" type="pres">
      <dgm:prSet presAssocID="{6BB3A4A0-4D47-477E-92F3-8E4B5E370D37}" presName="compNode" presStyleCnt="0"/>
      <dgm:spPr/>
    </dgm:pt>
    <dgm:pt modelId="{16B317C9-8996-4A62-A3D9-A087A21299E1}" type="pres">
      <dgm:prSet presAssocID="{6BB3A4A0-4D47-477E-92F3-8E4B5E370D37}" presName="bgRect" presStyleLbl="bgShp" presStyleIdx="1" presStyleCnt="3"/>
      <dgm:spPr>
        <a:solidFill>
          <a:srgbClr val="F4B6D6"/>
        </a:solidFill>
      </dgm:spPr>
    </dgm:pt>
    <dgm:pt modelId="{DF11E4F1-591B-4EAF-B877-38409DAFF47E}" type="pres">
      <dgm:prSet presAssocID="{6BB3A4A0-4D47-477E-92F3-8E4B5E370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0000D8B-75FF-4166-BE34-82BC7D7EBA6A}" type="pres">
      <dgm:prSet presAssocID="{6BB3A4A0-4D47-477E-92F3-8E4B5E370D37}" presName="spaceRect" presStyleCnt="0"/>
      <dgm:spPr/>
    </dgm:pt>
    <dgm:pt modelId="{8FFD13F9-A0C8-4834-A966-C02BCBF2479F}" type="pres">
      <dgm:prSet presAssocID="{6BB3A4A0-4D47-477E-92F3-8E4B5E370D37}" presName="parTx" presStyleLbl="revTx" presStyleIdx="1" presStyleCnt="3">
        <dgm:presLayoutVars>
          <dgm:chMax val="0"/>
          <dgm:chPref val="0"/>
        </dgm:presLayoutVars>
      </dgm:prSet>
      <dgm:spPr/>
    </dgm:pt>
    <dgm:pt modelId="{1562465C-09A1-4279-9116-8F07F2288E66}" type="pres">
      <dgm:prSet presAssocID="{87B0D077-0F40-4E2D-886D-72DEDF658DF5}" presName="sibTrans" presStyleCnt="0"/>
      <dgm:spPr/>
    </dgm:pt>
    <dgm:pt modelId="{8F673676-9947-44AB-868D-BB7A979448DB}" type="pres">
      <dgm:prSet presAssocID="{40CF4218-D1FE-4A06-BC0D-CEB5257C8521}" presName="compNode" presStyleCnt="0"/>
      <dgm:spPr/>
    </dgm:pt>
    <dgm:pt modelId="{74D0C899-0A2D-41DF-93FA-5160A832C6DA}" type="pres">
      <dgm:prSet presAssocID="{40CF4218-D1FE-4A06-BC0D-CEB5257C8521}" presName="bgRect" presStyleLbl="bgShp" presStyleIdx="2" presStyleCnt="3"/>
      <dgm:spPr>
        <a:solidFill>
          <a:srgbClr val="F4B6D6"/>
        </a:solidFill>
      </dgm:spPr>
    </dgm:pt>
    <dgm:pt modelId="{BD8D6809-56DB-4B85-9930-A19E728D753B}" type="pres">
      <dgm:prSet presAssocID="{40CF4218-D1FE-4A06-BC0D-CEB5257C85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D3B0B1C7-7E33-4882-9E56-A4C29075F84B}" type="pres">
      <dgm:prSet presAssocID="{40CF4218-D1FE-4A06-BC0D-CEB5257C8521}" presName="spaceRect" presStyleCnt="0"/>
      <dgm:spPr/>
    </dgm:pt>
    <dgm:pt modelId="{B1359E06-FCD6-4CC0-A45C-E4B40787BF42}" type="pres">
      <dgm:prSet presAssocID="{40CF4218-D1FE-4A06-BC0D-CEB5257C85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076305-CDD5-4746-88B4-2B3937554DA8}" type="presOf" srcId="{0FBB0DA4-B554-47BC-86C4-5922BB1A57D6}" destId="{299CD100-AF27-4915-8367-75CD925C6003}" srcOrd="0" destOrd="0" presId="urn:microsoft.com/office/officeart/2018/2/layout/IconVerticalSolidList"/>
    <dgm:cxn modelId="{BD3EE93F-0440-4A65-934A-234787B40F8F}" srcId="{0FBB0DA4-B554-47BC-86C4-5922BB1A57D6}" destId="{40CF4218-D1FE-4A06-BC0D-CEB5257C8521}" srcOrd="2" destOrd="0" parTransId="{EADE3B1B-51EC-4C4C-BD65-27DE44E58D10}" sibTransId="{03037DAF-676E-4BBB-8979-00FAA7CDDF08}"/>
    <dgm:cxn modelId="{ECE91A58-AEB9-4CE7-8A3B-2357623933C0}" type="presOf" srcId="{40CF4218-D1FE-4A06-BC0D-CEB5257C8521}" destId="{B1359E06-FCD6-4CC0-A45C-E4B40787BF42}" srcOrd="0" destOrd="0" presId="urn:microsoft.com/office/officeart/2018/2/layout/IconVerticalSolidList"/>
    <dgm:cxn modelId="{63B47EAE-C1C7-4878-B54B-B21889816BDC}" srcId="{0FBB0DA4-B554-47BC-86C4-5922BB1A57D6}" destId="{6FD197BA-8320-48D7-A96A-B3281F9591AC}" srcOrd="0" destOrd="0" parTransId="{A43BECF5-8F84-42A1-80D8-016BAD76115D}" sibTransId="{6C44E5D5-2083-401D-B778-EA35F3830480}"/>
    <dgm:cxn modelId="{896550E8-F37A-468E-8FCD-9CEA839025F5}" type="presOf" srcId="{6FD197BA-8320-48D7-A96A-B3281F9591AC}" destId="{E0E2B2AE-1461-401E-B276-876A182AC300}" srcOrd="0" destOrd="0" presId="urn:microsoft.com/office/officeart/2018/2/layout/IconVerticalSolidList"/>
    <dgm:cxn modelId="{AA9E60F7-334E-48B9-B1C6-A8D54F81AEC4}" srcId="{0FBB0DA4-B554-47BC-86C4-5922BB1A57D6}" destId="{6BB3A4A0-4D47-477E-92F3-8E4B5E370D37}" srcOrd="1" destOrd="0" parTransId="{A58296C3-EE3E-4C86-95A8-9CCC0C7DC3BA}" sibTransId="{87B0D077-0F40-4E2D-886D-72DEDF658DF5}"/>
    <dgm:cxn modelId="{4F0A80FD-0C65-4389-9E34-79C639EC624C}" type="presOf" srcId="{6BB3A4A0-4D47-477E-92F3-8E4B5E370D37}" destId="{8FFD13F9-A0C8-4834-A966-C02BCBF2479F}" srcOrd="0" destOrd="0" presId="urn:microsoft.com/office/officeart/2018/2/layout/IconVerticalSolidList"/>
    <dgm:cxn modelId="{D6F88D90-FA32-4E0A-8085-516029EB5767}" type="presParOf" srcId="{299CD100-AF27-4915-8367-75CD925C6003}" destId="{A1F7ACC6-F8CE-4B26-A249-328B99152E35}" srcOrd="0" destOrd="0" presId="urn:microsoft.com/office/officeart/2018/2/layout/IconVerticalSolidList"/>
    <dgm:cxn modelId="{52525A29-7188-4C1B-8B90-BD56EE739CF3}" type="presParOf" srcId="{A1F7ACC6-F8CE-4B26-A249-328B99152E35}" destId="{DD87A3A3-DA1E-43D5-B096-6CEC4F27A5DD}" srcOrd="0" destOrd="0" presId="urn:microsoft.com/office/officeart/2018/2/layout/IconVerticalSolidList"/>
    <dgm:cxn modelId="{02A361CD-1A39-4881-A35A-37CB4258FC5E}" type="presParOf" srcId="{A1F7ACC6-F8CE-4B26-A249-328B99152E35}" destId="{655AEDD0-5003-4DCD-996D-ED3961F88C28}" srcOrd="1" destOrd="0" presId="urn:microsoft.com/office/officeart/2018/2/layout/IconVerticalSolidList"/>
    <dgm:cxn modelId="{1ABB7C2A-BD15-4E4E-9632-7A559AC4D596}" type="presParOf" srcId="{A1F7ACC6-F8CE-4B26-A249-328B99152E35}" destId="{C2637E0E-CC3F-46EE-A73D-4283654CE4E0}" srcOrd="2" destOrd="0" presId="urn:microsoft.com/office/officeart/2018/2/layout/IconVerticalSolidList"/>
    <dgm:cxn modelId="{2495E467-E7F1-4B4F-B4CE-8317E4F0726A}" type="presParOf" srcId="{A1F7ACC6-F8CE-4B26-A249-328B99152E35}" destId="{E0E2B2AE-1461-401E-B276-876A182AC300}" srcOrd="3" destOrd="0" presId="urn:microsoft.com/office/officeart/2018/2/layout/IconVerticalSolidList"/>
    <dgm:cxn modelId="{A4DCCAD0-2F4B-4360-AE96-A26C44437777}" type="presParOf" srcId="{299CD100-AF27-4915-8367-75CD925C6003}" destId="{CA83B9FC-AB1F-4FB3-9B77-EF32B37E0829}" srcOrd="1" destOrd="0" presId="urn:microsoft.com/office/officeart/2018/2/layout/IconVerticalSolidList"/>
    <dgm:cxn modelId="{DBDF4655-A5A6-4494-9A3F-1D01D78AACEB}" type="presParOf" srcId="{299CD100-AF27-4915-8367-75CD925C6003}" destId="{9FA57BC0-EC19-4685-B7FD-B443C34FCB19}" srcOrd="2" destOrd="0" presId="urn:microsoft.com/office/officeart/2018/2/layout/IconVerticalSolidList"/>
    <dgm:cxn modelId="{2FD8E2BF-AA07-491A-B6EF-AA12D9271CE3}" type="presParOf" srcId="{9FA57BC0-EC19-4685-B7FD-B443C34FCB19}" destId="{16B317C9-8996-4A62-A3D9-A087A21299E1}" srcOrd="0" destOrd="0" presId="urn:microsoft.com/office/officeart/2018/2/layout/IconVerticalSolidList"/>
    <dgm:cxn modelId="{54E76778-5827-4329-8933-885F5E8AFE87}" type="presParOf" srcId="{9FA57BC0-EC19-4685-B7FD-B443C34FCB19}" destId="{DF11E4F1-591B-4EAF-B877-38409DAFF47E}" srcOrd="1" destOrd="0" presId="urn:microsoft.com/office/officeart/2018/2/layout/IconVerticalSolidList"/>
    <dgm:cxn modelId="{9B7CC7AA-A0C2-41B2-9D88-6F05C6A639CE}" type="presParOf" srcId="{9FA57BC0-EC19-4685-B7FD-B443C34FCB19}" destId="{10000D8B-75FF-4166-BE34-82BC7D7EBA6A}" srcOrd="2" destOrd="0" presId="urn:microsoft.com/office/officeart/2018/2/layout/IconVerticalSolidList"/>
    <dgm:cxn modelId="{C3FA4F65-1D4C-4090-9787-9DA9FBD5E69A}" type="presParOf" srcId="{9FA57BC0-EC19-4685-B7FD-B443C34FCB19}" destId="{8FFD13F9-A0C8-4834-A966-C02BCBF2479F}" srcOrd="3" destOrd="0" presId="urn:microsoft.com/office/officeart/2018/2/layout/IconVerticalSolidList"/>
    <dgm:cxn modelId="{062B003E-BCCA-4C86-8073-41B03F827F2D}" type="presParOf" srcId="{299CD100-AF27-4915-8367-75CD925C6003}" destId="{1562465C-09A1-4279-9116-8F07F2288E66}" srcOrd="3" destOrd="0" presId="urn:microsoft.com/office/officeart/2018/2/layout/IconVerticalSolidList"/>
    <dgm:cxn modelId="{61DED3F9-7D94-456D-8D98-11B4BCAF99F2}" type="presParOf" srcId="{299CD100-AF27-4915-8367-75CD925C6003}" destId="{8F673676-9947-44AB-868D-BB7A979448DB}" srcOrd="4" destOrd="0" presId="urn:microsoft.com/office/officeart/2018/2/layout/IconVerticalSolidList"/>
    <dgm:cxn modelId="{661C040B-8FE0-4526-A237-379A19B1B73D}" type="presParOf" srcId="{8F673676-9947-44AB-868D-BB7A979448DB}" destId="{74D0C899-0A2D-41DF-93FA-5160A832C6DA}" srcOrd="0" destOrd="0" presId="urn:microsoft.com/office/officeart/2018/2/layout/IconVerticalSolidList"/>
    <dgm:cxn modelId="{EAAF5BDD-2521-4754-9CB7-1A0C9E6E310C}" type="presParOf" srcId="{8F673676-9947-44AB-868D-BB7A979448DB}" destId="{BD8D6809-56DB-4B85-9930-A19E728D753B}" srcOrd="1" destOrd="0" presId="urn:microsoft.com/office/officeart/2018/2/layout/IconVerticalSolidList"/>
    <dgm:cxn modelId="{8F8A9D5B-951C-4752-9B81-0919663CDFAB}" type="presParOf" srcId="{8F673676-9947-44AB-868D-BB7A979448DB}" destId="{D3B0B1C7-7E33-4882-9E56-A4C29075F84B}" srcOrd="2" destOrd="0" presId="urn:microsoft.com/office/officeart/2018/2/layout/IconVerticalSolidList"/>
    <dgm:cxn modelId="{BDC80858-7ED0-491A-920B-9D550B742608}" type="presParOf" srcId="{8F673676-9947-44AB-868D-BB7A979448DB}" destId="{B1359E06-FCD6-4CC0-A45C-E4B40787BF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BB0DA4-B554-47BC-86C4-5922BB1A57D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D197BA-8320-48D7-A96A-B3281F9591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can </a:t>
          </a:r>
          <a:r>
            <a:rPr lang="en-GB" b="0" u="sng" dirty="0"/>
            <a:t>LLMs</a:t>
          </a:r>
          <a:r>
            <a:rPr lang="en-GB" b="0" dirty="0"/>
            <a:t> be integrated into the existing incident response workflow to streamline the </a:t>
          </a:r>
          <a:r>
            <a:rPr lang="en-GB" b="0" u="sng" dirty="0"/>
            <a:t>triage process</a:t>
          </a:r>
          <a:r>
            <a:rPr lang="en-GB" b="0" dirty="0"/>
            <a:t>?</a:t>
          </a:r>
          <a:endParaRPr lang="en-US" dirty="0"/>
        </a:p>
      </dgm:t>
    </dgm:pt>
    <dgm:pt modelId="{A43BECF5-8F84-42A1-80D8-016BAD76115D}" type="parTrans" cxnId="{63B47EAE-C1C7-4878-B54B-B21889816BDC}">
      <dgm:prSet/>
      <dgm:spPr/>
      <dgm:t>
        <a:bodyPr/>
        <a:lstStyle/>
        <a:p>
          <a:endParaRPr lang="en-US"/>
        </a:p>
      </dgm:t>
    </dgm:pt>
    <dgm:pt modelId="{6C44E5D5-2083-401D-B778-EA35F3830480}" type="sibTrans" cxnId="{63B47EAE-C1C7-4878-B54B-B21889816BDC}">
      <dgm:prSet/>
      <dgm:spPr/>
      <dgm:t>
        <a:bodyPr/>
        <a:lstStyle/>
        <a:p>
          <a:endParaRPr lang="en-US"/>
        </a:p>
      </dgm:t>
    </dgm:pt>
    <dgm:pt modelId="{6BB3A4A0-4D47-477E-92F3-8E4B5E370D3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What suitable </a:t>
          </a:r>
          <a:r>
            <a:rPr lang="en-GB" b="0" u="sng"/>
            <a:t>evaluation metrics </a:t>
          </a:r>
          <a:r>
            <a:rPr lang="en-GB" b="0"/>
            <a:t>should be used to assess the performance of LLMs in cybersecurity triage?</a:t>
          </a:r>
          <a:endParaRPr lang="en-US"/>
        </a:p>
      </dgm:t>
    </dgm:pt>
    <dgm:pt modelId="{A58296C3-EE3E-4C86-95A8-9CCC0C7DC3BA}" type="parTrans" cxnId="{AA9E60F7-334E-48B9-B1C6-A8D54F81AEC4}">
      <dgm:prSet/>
      <dgm:spPr/>
      <dgm:t>
        <a:bodyPr/>
        <a:lstStyle/>
        <a:p>
          <a:endParaRPr lang="en-US"/>
        </a:p>
      </dgm:t>
    </dgm:pt>
    <dgm:pt modelId="{87B0D077-0F40-4E2D-886D-72DEDF658DF5}" type="sibTrans" cxnId="{AA9E60F7-334E-48B9-B1C6-A8D54F81AEC4}">
      <dgm:prSet/>
      <dgm:spPr/>
      <dgm:t>
        <a:bodyPr/>
        <a:lstStyle/>
        <a:p>
          <a:endParaRPr lang="en-US"/>
        </a:p>
      </dgm:t>
    </dgm:pt>
    <dgm:pt modelId="{40CF4218-D1FE-4A06-BC0D-CEB5257C85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dirty="0"/>
            <a:t>How do different LLMs </a:t>
          </a:r>
          <a:r>
            <a:rPr lang="en-GB" b="0" u="sng" dirty="0"/>
            <a:t>compare in performance </a:t>
          </a:r>
          <a:r>
            <a:rPr lang="en-GB" b="0" dirty="0"/>
            <a:t>when optimizing the cybersecurity triage process?</a:t>
          </a:r>
          <a:endParaRPr lang="en-US" dirty="0"/>
        </a:p>
      </dgm:t>
    </dgm:pt>
    <dgm:pt modelId="{EADE3B1B-51EC-4C4C-BD65-27DE44E58D10}" type="parTrans" cxnId="{BD3EE93F-0440-4A65-934A-234787B40F8F}">
      <dgm:prSet/>
      <dgm:spPr/>
      <dgm:t>
        <a:bodyPr/>
        <a:lstStyle/>
        <a:p>
          <a:endParaRPr lang="en-US"/>
        </a:p>
      </dgm:t>
    </dgm:pt>
    <dgm:pt modelId="{03037DAF-676E-4BBB-8979-00FAA7CDDF08}" type="sibTrans" cxnId="{BD3EE93F-0440-4A65-934A-234787B40F8F}">
      <dgm:prSet/>
      <dgm:spPr/>
      <dgm:t>
        <a:bodyPr/>
        <a:lstStyle/>
        <a:p>
          <a:endParaRPr lang="en-US"/>
        </a:p>
      </dgm:t>
    </dgm:pt>
    <dgm:pt modelId="{299CD100-AF27-4915-8367-75CD925C6003}" type="pres">
      <dgm:prSet presAssocID="{0FBB0DA4-B554-47BC-86C4-5922BB1A57D6}" presName="root" presStyleCnt="0">
        <dgm:presLayoutVars>
          <dgm:dir/>
          <dgm:resizeHandles val="exact"/>
        </dgm:presLayoutVars>
      </dgm:prSet>
      <dgm:spPr/>
    </dgm:pt>
    <dgm:pt modelId="{A1F7ACC6-F8CE-4B26-A249-328B99152E35}" type="pres">
      <dgm:prSet presAssocID="{6FD197BA-8320-48D7-A96A-B3281F9591AC}" presName="compNode" presStyleCnt="0"/>
      <dgm:spPr/>
    </dgm:pt>
    <dgm:pt modelId="{DD87A3A3-DA1E-43D5-B096-6CEC4F27A5DD}" type="pres">
      <dgm:prSet presAssocID="{6FD197BA-8320-48D7-A96A-B3281F9591AC}" presName="bgRect" presStyleLbl="bgShp" presStyleIdx="0" presStyleCnt="3"/>
      <dgm:spPr>
        <a:solidFill>
          <a:srgbClr val="F4B6D6"/>
        </a:solidFill>
      </dgm:spPr>
    </dgm:pt>
    <dgm:pt modelId="{655AEDD0-5003-4DCD-996D-ED3961F88C28}" type="pres">
      <dgm:prSet presAssocID="{6FD197BA-8320-48D7-A96A-B3281F9591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C2637E0E-CC3F-46EE-A73D-4283654CE4E0}" type="pres">
      <dgm:prSet presAssocID="{6FD197BA-8320-48D7-A96A-B3281F9591AC}" presName="spaceRect" presStyleCnt="0"/>
      <dgm:spPr/>
    </dgm:pt>
    <dgm:pt modelId="{E0E2B2AE-1461-401E-B276-876A182AC300}" type="pres">
      <dgm:prSet presAssocID="{6FD197BA-8320-48D7-A96A-B3281F9591AC}" presName="parTx" presStyleLbl="revTx" presStyleIdx="0" presStyleCnt="3">
        <dgm:presLayoutVars>
          <dgm:chMax val="0"/>
          <dgm:chPref val="0"/>
        </dgm:presLayoutVars>
      </dgm:prSet>
      <dgm:spPr/>
    </dgm:pt>
    <dgm:pt modelId="{CA83B9FC-AB1F-4FB3-9B77-EF32B37E0829}" type="pres">
      <dgm:prSet presAssocID="{6C44E5D5-2083-401D-B778-EA35F3830480}" presName="sibTrans" presStyleCnt="0"/>
      <dgm:spPr/>
    </dgm:pt>
    <dgm:pt modelId="{9FA57BC0-EC19-4685-B7FD-B443C34FCB19}" type="pres">
      <dgm:prSet presAssocID="{6BB3A4A0-4D47-477E-92F3-8E4B5E370D37}" presName="compNode" presStyleCnt="0"/>
      <dgm:spPr/>
    </dgm:pt>
    <dgm:pt modelId="{16B317C9-8996-4A62-A3D9-A087A21299E1}" type="pres">
      <dgm:prSet presAssocID="{6BB3A4A0-4D47-477E-92F3-8E4B5E370D37}" presName="bgRect" presStyleLbl="bgShp" presStyleIdx="1" presStyleCnt="3"/>
      <dgm:spPr>
        <a:solidFill>
          <a:srgbClr val="F4B6D6"/>
        </a:solidFill>
      </dgm:spPr>
    </dgm:pt>
    <dgm:pt modelId="{DF11E4F1-591B-4EAF-B877-38409DAFF47E}" type="pres">
      <dgm:prSet presAssocID="{6BB3A4A0-4D47-477E-92F3-8E4B5E370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0000D8B-75FF-4166-BE34-82BC7D7EBA6A}" type="pres">
      <dgm:prSet presAssocID="{6BB3A4A0-4D47-477E-92F3-8E4B5E370D37}" presName="spaceRect" presStyleCnt="0"/>
      <dgm:spPr/>
    </dgm:pt>
    <dgm:pt modelId="{8FFD13F9-A0C8-4834-A966-C02BCBF2479F}" type="pres">
      <dgm:prSet presAssocID="{6BB3A4A0-4D47-477E-92F3-8E4B5E370D37}" presName="parTx" presStyleLbl="revTx" presStyleIdx="1" presStyleCnt="3">
        <dgm:presLayoutVars>
          <dgm:chMax val="0"/>
          <dgm:chPref val="0"/>
        </dgm:presLayoutVars>
      </dgm:prSet>
      <dgm:spPr/>
    </dgm:pt>
    <dgm:pt modelId="{1562465C-09A1-4279-9116-8F07F2288E66}" type="pres">
      <dgm:prSet presAssocID="{87B0D077-0F40-4E2D-886D-72DEDF658DF5}" presName="sibTrans" presStyleCnt="0"/>
      <dgm:spPr/>
    </dgm:pt>
    <dgm:pt modelId="{8F673676-9947-44AB-868D-BB7A979448DB}" type="pres">
      <dgm:prSet presAssocID="{40CF4218-D1FE-4A06-BC0D-CEB5257C8521}" presName="compNode" presStyleCnt="0"/>
      <dgm:spPr/>
    </dgm:pt>
    <dgm:pt modelId="{74D0C899-0A2D-41DF-93FA-5160A832C6DA}" type="pres">
      <dgm:prSet presAssocID="{40CF4218-D1FE-4A06-BC0D-CEB5257C8521}" presName="bgRect" presStyleLbl="bgShp" presStyleIdx="2" presStyleCnt="3"/>
      <dgm:spPr>
        <a:solidFill>
          <a:srgbClr val="F4B6D6"/>
        </a:solidFill>
      </dgm:spPr>
    </dgm:pt>
    <dgm:pt modelId="{BD8D6809-56DB-4B85-9930-A19E728D753B}" type="pres">
      <dgm:prSet presAssocID="{40CF4218-D1FE-4A06-BC0D-CEB5257C85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D3B0B1C7-7E33-4882-9E56-A4C29075F84B}" type="pres">
      <dgm:prSet presAssocID="{40CF4218-D1FE-4A06-BC0D-CEB5257C8521}" presName="spaceRect" presStyleCnt="0"/>
      <dgm:spPr/>
    </dgm:pt>
    <dgm:pt modelId="{B1359E06-FCD6-4CC0-A45C-E4B40787BF42}" type="pres">
      <dgm:prSet presAssocID="{40CF4218-D1FE-4A06-BC0D-CEB5257C85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076305-CDD5-4746-88B4-2B3937554DA8}" type="presOf" srcId="{0FBB0DA4-B554-47BC-86C4-5922BB1A57D6}" destId="{299CD100-AF27-4915-8367-75CD925C6003}" srcOrd="0" destOrd="0" presId="urn:microsoft.com/office/officeart/2018/2/layout/IconVerticalSolidList"/>
    <dgm:cxn modelId="{BD3EE93F-0440-4A65-934A-234787B40F8F}" srcId="{0FBB0DA4-B554-47BC-86C4-5922BB1A57D6}" destId="{40CF4218-D1FE-4A06-BC0D-CEB5257C8521}" srcOrd="2" destOrd="0" parTransId="{EADE3B1B-51EC-4C4C-BD65-27DE44E58D10}" sibTransId="{03037DAF-676E-4BBB-8979-00FAA7CDDF08}"/>
    <dgm:cxn modelId="{ECE91A58-AEB9-4CE7-8A3B-2357623933C0}" type="presOf" srcId="{40CF4218-D1FE-4A06-BC0D-CEB5257C8521}" destId="{B1359E06-FCD6-4CC0-A45C-E4B40787BF42}" srcOrd="0" destOrd="0" presId="urn:microsoft.com/office/officeart/2018/2/layout/IconVerticalSolidList"/>
    <dgm:cxn modelId="{63B47EAE-C1C7-4878-B54B-B21889816BDC}" srcId="{0FBB0DA4-B554-47BC-86C4-5922BB1A57D6}" destId="{6FD197BA-8320-48D7-A96A-B3281F9591AC}" srcOrd="0" destOrd="0" parTransId="{A43BECF5-8F84-42A1-80D8-016BAD76115D}" sibTransId="{6C44E5D5-2083-401D-B778-EA35F3830480}"/>
    <dgm:cxn modelId="{896550E8-F37A-468E-8FCD-9CEA839025F5}" type="presOf" srcId="{6FD197BA-8320-48D7-A96A-B3281F9591AC}" destId="{E0E2B2AE-1461-401E-B276-876A182AC300}" srcOrd="0" destOrd="0" presId="urn:microsoft.com/office/officeart/2018/2/layout/IconVerticalSolidList"/>
    <dgm:cxn modelId="{AA9E60F7-334E-48B9-B1C6-A8D54F81AEC4}" srcId="{0FBB0DA4-B554-47BC-86C4-5922BB1A57D6}" destId="{6BB3A4A0-4D47-477E-92F3-8E4B5E370D37}" srcOrd="1" destOrd="0" parTransId="{A58296C3-EE3E-4C86-95A8-9CCC0C7DC3BA}" sibTransId="{87B0D077-0F40-4E2D-886D-72DEDF658DF5}"/>
    <dgm:cxn modelId="{4F0A80FD-0C65-4389-9E34-79C639EC624C}" type="presOf" srcId="{6BB3A4A0-4D47-477E-92F3-8E4B5E370D37}" destId="{8FFD13F9-A0C8-4834-A966-C02BCBF2479F}" srcOrd="0" destOrd="0" presId="urn:microsoft.com/office/officeart/2018/2/layout/IconVerticalSolidList"/>
    <dgm:cxn modelId="{D6F88D90-FA32-4E0A-8085-516029EB5767}" type="presParOf" srcId="{299CD100-AF27-4915-8367-75CD925C6003}" destId="{A1F7ACC6-F8CE-4B26-A249-328B99152E35}" srcOrd="0" destOrd="0" presId="urn:microsoft.com/office/officeart/2018/2/layout/IconVerticalSolidList"/>
    <dgm:cxn modelId="{52525A29-7188-4C1B-8B90-BD56EE739CF3}" type="presParOf" srcId="{A1F7ACC6-F8CE-4B26-A249-328B99152E35}" destId="{DD87A3A3-DA1E-43D5-B096-6CEC4F27A5DD}" srcOrd="0" destOrd="0" presId="urn:microsoft.com/office/officeart/2018/2/layout/IconVerticalSolidList"/>
    <dgm:cxn modelId="{02A361CD-1A39-4881-A35A-37CB4258FC5E}" type="presParOf" srcId="{A1F7ACC6-F8CE-4B26-A249-328B99152E35}" destId="{655AEDD0-5003-4DCD-996D-ED3961F88C28}" srcOrd="1" destOrd="0" presId="urn:microsoft.com/office/officeart/2018/2/layout/IconVerticalSolidList"/>
    <dgm:cxn modelId="{1ABB7C2A-BD15-4E4E-9632-7A559AC4D596}" type="presParOf" srcId="{A1F7ACC6-F8CE-4B26-A249-328B99152E35}" destId="{C2637E0E-CC3F-46EE-A73D-4283654CE4E0}" srcOrd="2" destOrd="0" presId="urn:microsoft.com/office/officeart/2018/2/layout/IconVerticalSolidList"/>
    <dgm:cxn modelId="{2495E467-E7F1-4B4F-B4CE-8317E4F0726A}" type="presParOf" srcId="{A1F7ACC6-F8CE-4B26-A249-328B99152E35}" destId="{E0E2B2AE-1461-401E-B276-876A182AC300}" srcOrd="3" destOrd="0" presId="urn:microsoft.com/office/officeart/2018/2/layout/IconVerticalSolidList"/>
    <dgm:cxn modelId="{A4DCCAD0-2F4B-4360-AE96-A26C44437777}" type="presParOf" srcId="{299CD100-AF27-4915-8367-75CD925C6003}" destId="{CA83B9FC-AB1F-4FB3-9B77-EF32B37E0829}" srcOrd="1" destOrd="0" presId="urn:microsoft.com/office/officeart/2018/2/layout/IconVerticalSolidList"/>
    <dgm:cxn modelId="{DBDF4655-A5A6-4494-9A3F-1D01D78AACEB}" type="presParOf" srcId="{299CD100-AF27-4915-8367-75CD925C6003}" destId="{9FA57BC0-EC19-4685-B7FD-B443C34FCB19}" srcOrd="2" destOrd="0" presId="urn:microsoft.com/office/officeart/2018/2/layout/IconVerticalSolidList"/>
    <dgm:cxn modelId="{2FD8E2BF-AA07-491A-B6EF-AA12D9271CE3}" type="presParOf" srcId="{9FA57BC0-EC19-4685-B7FD-B443C34FCB19}" destId="{16B317C9-8996-4A62-A3D9-A087A21299E1}" srcOrd="0" destOrd="0" presId="urn:microsoft.com/office/officeart/2018/2/layout/IconVerticalSolidList"/>
    <dgm:cxn modelId="{54E76778-5827-4329-8933-885F5E8AFE87}" type="presParOf" srcId="{9FA57BC0-EC19-4685-B7FD-B443C34FCB19}" destId="{DF11E4F1-591B-4EAF-B877-38409DAFF47E}" srcOrd="1" destOrd="0" presId="urn:microsoft.com/office/officeart/2018/2/layout/IconVerticalSolidList"/>
    <dgm:cxn modelId="{9B7CC7AA-A0C2-41B2-9D88-6F05C6A639CE}" type="presParOf" srcId="{9FA57BC0-EC19-4685-B7FD-B443C34FCB19}" destId="{10000D8B-75FF-4166-BE34-82BC7D7EBA6A}" srcOrd="2" destOrd="0" presId="urn:microsoft.com/office/officeart/2018/2/layout/IconVerticalSolidList"/>
    <dgm:cxn modelId="{C3FA4F65-1D4C-4090-9787-9DA9FBD5E69A}" type="presParOf" srcId="{9FA57BC0-EC19-4685-B7FD-B443C34FCB19}" destId="{8FFD13F9-A0C8-4834-A966-C02BCBF2479F}" srcOrd="3" destOrd="0" presId="urn:microsoft.com/office/officeart/2018/2/layout/IconVerticalSolidList"/>
    <dgm:cxn modelId="{062B003E-BCCA-4C86-8073-41B03F827F2D}" type="presParOf" srcId="{299CD100-AF27-4915-8367-75CD925C6003}" destId="{1562465C-09A1-4279-9116-8F07F2288E66}" srcOrd="3" destOrd="0" presId="urn:microsoft.com/office/officeart/2018/2/layout/IconVerticalSolidList"/>
    <dgm:cxn modelId="{61DED3F9-7D94-456D-8D98-11B4BCAF99F2}" type="presParOf" srcId="{299CD100-AF27-4915-8367-75CD925C6003}" destId="{8F673676-9947-44AB-868D-BB7A979448DB}" srcOrd="4" destOrd="0" presId="urn:microsoft.com/office/officeart/2018/2/layout/IconVerticalSolidList"/>
    <dgm:cxn modelId="{661C040B-8FE0-4526-A237-379A19B1B73D}" type="presParOf" srcId="{8F673676-9947-44AB-868D-BB7A979448DB}" destId="{74D0C899-0A2D-41DF-93FA-5160A832C6DA}" srcOrd="0" destOrd="0" presId="urn:microsoft.com/office/officeart/2018/2/layout/IconVerticalSolidList"/>
    <dgm:cxn modelId="{EAAF5BDD-2521-4754-9CB7-1A0C9E6E310C}" type="presParOf" srcId="{8F673676-9947-44AB-868D-BB7A979448DB}" destId="{BD8D6809-56DB-4B85-9930-A19E728D753B}" srcOrd="1" destOrd="0" presId="urn:microsoft.com/office/officeart/2018/2/layout/IconVerticalSolidList"/>
    <dgm:cxn modelId="{8F8A9D5B-951C-4752-9B81-0919663CDFAB}" type="presParOf" srcId="{8F673676-9947-44AB-868D-BB7A979448DB}" destId="{D3B0B1C7-7E33-4882-9E56-A4C29075F84B}" srcOrd="2" destOrd="0" presId="urn:microsoft.com/office/officeart/2018/2/layout/IconVerticalSolidList"/>
    <dgm:cxn modelId="{BDC80858-7ED0-491A-920B-9D550B742608}" type="presParOf" srcId="{8F673676-9947-44AB-868D-BB7A979448DB}" destId="{B1359E06-FCD6-4CC0-A45C-E4B40787BF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A3A3-DA1E-43D5-B096-6CEC4F27A5DD}">
      <dsp:nvSpPr>
        <dsp:cNvPr id="0" name=""/>
        <dsp:cNvSpPr/>
      </dsp:nvSpPr>
      <dsp:spPr>
        <a:xfrm>
          <a:off x="0" y="457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5AEDD0-5003-4DCD-996D-ED3961F88C28}">
      <dsp:nvSpPr>
        <dsp:cNvPr id="0" name=""/>
        <dsp:cNvSpPr/>
      </dsp:nvSpPr>
      <dsp:spPr>
        <a:xfrm>
          <a:off x="323509" y="241083"/>
          <a:ext cx="588199" cy="5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2B2AE-1461-401E-B276-876A182AC300}">
      <dsp:nvSpPr>
        <dsp:cNvPr id="0" name=""/>
        <dsp:cNvSpPr/>
      </dsp:nvSpPr>
      <dsp:spPr>
        <a:xfrm>
          <a:off x="1235218" y="457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can </a:t>
          </a:r>
          <a:r>
            <a:rPr lang="en-GB" sz="2500" b="0" u="sng" kern="1200" dirty="0"/>
            <a:t>LLMs</a:t>
          </a:r>
          <a:r>
            <a:rPr lang="en-GB" sz="2500" b="0" kern="1200" dirty="0"/>
            <a:t> be integrated into the existing incident response workflow to streamline the </a:t>
          </a:r>
          <a:r>
            <a:rPr lang="en-GB" sz="2500" b="0" u="sng" kern="1200" dirty="0"/>
            <a:t>triage process</a:t>
          </a:r>
          <a:r>
            <a:rPr lang="en-GB" sz="2500" b="0" kern="1200" dirty="0"/>
            <a:t>?</a:t>
          </a:r>
          <a:endParaRPr lang="en-US" sz="2500" kern="1200" dirty="0"/>
        </a:p>
      </dsp:txBody>
      <dsp:txXfrm>
        <a:off x="1235218" y="457"/>
        <a:ext cx="9414200" cy="1069453"/>
      </dsp:txXfrm>
    </dsp:sp>
    <dsp:sp modelId="{16B317C9-8996-4A62-A3D9-A087A21299E1}">
      <dsp:nvSpPr>
        <dsp:cNvPr id="0" name=""/>
        <dsp:cNvSpPr/>
      </dsp:nvSpPr>
      <dsp:spPr>
        <a:xfrm>
          <a:off x="0" y="1337273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1E4F1-591B-4EAF-B877-38409DAFF47E}">
      <dsp:nvSpPr>
        <dsp:cNvPr id="0" name=""/>
        <dsp:cNvSpPr/>
      </dsp:nvSpPr>
      <dsp:spPr>
        <a:xfrm>
          <a:off x="323509" y="1577900"/>
          <a:ext cx="588199" cy="5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D13F9-A0C8-4834-A966-C02BCBF2479F}">
      <dsp:nvSpPr>
        <dsp:cNvPr id="0" name=""/>
        <dsp:cNvSpPr/>
      </dsp:nvSpPr>
      <dsp:spPr>
        <a:xfrm>
          <a:off x="1235218" y="1337273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/>
            <a:t>What suitable </a:t>
          </a:r>
          <a:r>
            <a:rPr lang="en-GB" sz="2500" b="0" u="sng" kern="1200"/>
            <a:t>evaluation metrics </a:t>
          </a:r>
          <a:r>
            <a:rPr lang="en-GB" sz="2500" b="0" kern="1200"/>
            <a:t>should be used to assess the performance of LLMs in cybersecurity triage?</a:t>
          </a:r>
          <a:endParaRPr lang="en-US" sz="2500" kern="1200"/>
        </a:p>
      </dsp:txBody>
      <dsp:txXfrm>
        <a:off x="1235218" y="1337273"/>
        <a:ext cx="9414200" cy="1069453"/>
      </dsp:txXfrm>
    </dsp:sp>
    <dsp:sp modelId="{74D0C899-0A2D-41DF-93FA-5160A832C6DA}">
      <dsp:nvSpPr>
        <dsp:cNvPr id="0" name=""/>
        <dsp:cNvSpPr/>
      </dsp:nvSpPr>
      <dsp:spPr>
        <a:xfrm>
          <a:off x="0" y="2674089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8D6809-56DB-4B85-9930-A19E728D753B}">
      <dsp:nvSpPr>
        <dsp:cNvPr id="0" name=""/>
        <dsp:cNvSpPr/>
      </dsp:nvSpPr>
      <dsp:spPr>
        <a:xfrm>
          <a:off x="323509" y="2914716"/>
          <a:ext cx="588199" cy="5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359E06-FCD6-4CC0-A45C-E4B40787BF42}">
      <dsp:nvSpPr>
        <dsp:cNvPr id="0" name=""/>
        <dsp:cNvSpPr/>
      </dsp:nvSpPr>
      <dsp:spPr>
        <a:xfrm>
          <a:off x="1235218" y="2674089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do different LLMs </a:t>
          </a:r>
          <a:r>
            <a:rPr lang="en-GB" sz="2500" b="0" u="sng" kern="1200" dirty="0"/>
            <a:t>compare in performance </a:t>
          </a:r>
          <a:r>
            <a:rPr lang="en-GB" sz="2500" b="0" kern="1200" dirty="0"/>
            <a:t>when optimizing the cybersecurity triage process?</a:t>
          </a:r>
          <a:endParaRPr lang="en-US" sz="2500" kern="1200" dirty="0"/>
        </a:p>
      </dsp:txBody>
      <dsp:txXfrm>
        <a:off x="1235218" y="2674089"/>
        <a:ext cx="9414200" cy="1069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D6EEA-282E-4B68-94F9-4674546947CB}">
      <dsp:nvSpPr>
        <dsp:cNvPr id="0" name=""/>
        <dsp:cNvSpPr/>
      </dsp:nvSpPr>
      <dsp:spPr>
        <a:xfrm>
          <a:off x="0" y="0"/>
          <a:ext cx="5879753" cy="673920"/>
        </a:xfrm>
        <a:prstGeom prst="roundRect">
          <a:avLst>
            <a:gd name="adj" fmla="val 10000"/>
          </a:avLst>
        </a:prstGeom>
        <a:solidFill>
          <a:srgbClr val="ADDB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</a:rPr>
            <a:t>Understanding the alarm</a:t>
          </a:r>
        </a:p>
      </dsp:txBody>
      <dsp:txXfrm>
        <a:off x="19738" y="19738"/>
        <a:ext cx="5073693" cy="634444"/>
      </dsp:txXfrm>
    </dsp:sp>
    <dsp:sp modelId="{E6686940-A50D-4DF0-993D-45FDBC033E42}">
      <dsp:nvSpPr>
        <dsp:cNvPr id="0" name=""/>
        <dsp:cNvSpPr/>
      </dsp:nvSpPr>
      <dsp:spPr>
        <a:xfrm>
          <a:off x="439072" y="767520"/>
          <a:ext cx="5879753" cy="673920"/>
        </a:xfrm>
        <a:prstGeom prst="roundRect">
          <a:avLst>
            <a:gd name="adj" fmla="val 10000"/>
          </a:avLst>
        </a:prstGeom>
        <a:solidFill>
          <a:srgbClr val="ADDB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</a:rPr>
            <a:t>Analyzing the context</a:t>
          </a:r>
        </a:p>
      </dsp:txBody>
      <dsp:txXfrm>
        <a:off x="458810" y="787258"/>
        <a:ext cx="4963157" cy="634444"/>
      </dsp:txXfrm>
    </dsp:sp>
    <dsp:sp modelId="{5EF948A3-2765-4A75-8A2C-E5A931C60035}">
      <dsp:nvSpPr>
        <dsp:cNvPr id="0" name=""/>
        <dsp:cNvSpPr/>
      </dsp:nvSpPr>
      <dsp:spPr>
        <a:xfrm>
          <a:off x="878145" y="1535040"/>
          <a:ext cx="5879753" cy="673920"/>
        </a:xfrm>
        <a:prstGeom prst="roundRect">
          <a:avLst>
            <a:gd name="adj" fmla="val 10000"/>
          </a:avLst>
        </a:prstGeom>
        <a:solidFill>
          <a:srgbClr val="ADDB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</a:rPr>
            <a:t>Correlating the alarm</a:t>
          </a:r>
        </a:p>
      </dsp:txBody>
      <dsp:txXfrm>
        <a:off x="897883" y="1554778"/>
        <a:ext cx="4963157" cy="634444"/>
      </dsp:txXfrm>
    </dsp:sp>
    <dsp:sp modelId="{1C167CB6-2B9A-489D-B63F-7D8B1679D2E6}">
      <dsp:nvSpPr>
        <dsp:cNvPr id="0" name=""/>
        <dsp:cNvSpPr/>
      </dsp:nvSpPr>
      <dsp:spPr>
        <a:xfrm>
          <a:off x="1317217" y="2302560"/>
          <a:ext cx="5879753" cy="673920"/>
        </a:xfrm>
        <a:prstGeom prst="roundRect">
          <a:avLst>
            <a:gd name="adj" fmla="val 10000"/>
          </a:avLst>
        </a:prstGeom>
        <a:solidFill>
          <a:srgbClr val="ADDB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</a:rPr>
            <a:t> Identifying position in kill chain</a:t>
          </a:r>
        </a:p>
      </dsp:txBody>
      <dsp:txXfrm>
        <a:off x="1336955" y="2322298"/>
        <a:ext cx="4963157" cy="634444"/>
      </dsp:txXfrm>
    </dsp:sp>
    <dsp:sp modelId="{A076749A-B231-450F-B5F0-4E7C34569869}">
      <dsp:nvSpPr>
        <dsp:cNvPr id="0" name=""/>
        <dsp:cNvSpPr/>
      </dsp:nvSpPr>
      <dsp:spPr>
        <a:xfrm>
          <a:off x="1756290" y="3070080"/>
          <a:ext cx="5879753" cy="673920"/>
        </a:xfrm>
        <a:prstGeom prst="roundRect">
          <a:avLst>
            <a:gd name="adj" fmla="val 10000"/>
          </a:avLst>
        </a:prstGeom>
        <a:solidFill>
          <a:srgbClr val="ADDB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0000"/>
              </a:solidFill>
            </a:rPr>
            <a:t>Prioritizing the alarm</a:t>
          </a:r>
        </a:p>
      </dsp:txBody>
      <dsp:txXfrm>
        <a:off x="1776028" y="3089818"/>
        <a:ext cx="4963157" cy="634444"/>
      </dsp:txXfrm>
    </dsp:sp>
    <dsp:sp modelId="{2537E0C5-6BCD-467A-AF2E-2F1961D9B84E}">
      <dsp:nvSpPr>
        <dsp:cNvPr id="0" name=""/>
        <dsp:cNvSpPr/>
      </dsp:nvSpPr>
      <dsp:spPr>
        <a:xfrm>
          <a:off x="5441705" y="492335"/>
          <a:ext cx="438048" cy="438048"/>
        </a:xfrm>
        <a:prstGeom prst="downArrow">
          <a:avLst>
            <a:gd name="adj1" fmla="val 55000"/>
            <a:gd name="adj2" fmla="val 45000"/>
          </a:avLst>
        </a:prstGeom>
        <a:solidFill>
          <a:srgbClr val="0EB04B"/>
        </a:solidFill>
        <a:ln w="12700" cap="flat" cmpd="sng" algn="ctr">
          <a:solidFill>
            <a:srgbClr val="0EB0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solidFill>
              <a:srgbClr val="000000"/>
            </a:solidFill>
          </a:endParaRPr>
        </a:p>
      </dsp:txBody>
      <dsp:txXfrm>
        <a:off x="5540266" y="492335"/>
        <a:ext cx="240926" cy="329631"/>
      </dsp:txXfrm>
    </dsp:sp>
    <dsp:sp modelId="{0D49DF9E-3F89-4EDC-9E16-237B465EE281}">
      <dsp:nvSpPr>
        <dsp:cNvPr id="0" name=""/>
        <dsp:cNvSpPr/>
      </dsp:nvSpPr>
      <dsp:spPr>
        <a:xfrm>
          <a:off x="5880778" y="1259856"/>
          <a:ext cx="438048" cy="438048"/>
        </a:xfrm>
        <a:prstGeom prst="downArrow">
          <a:avLst>
            <a:gd name="adj1" fmla="val 55000"/>
            <a:gd name="adj2" fmla="val 45000"/>
          </a:avLst>
        </a:prstGeom>
        <a:solidFill>
          <a:srgbClr val="0EB04B"/>
        </a:solidFill>
        <a:ln w="12700" cap="flat" cmpd="sng" algn="ctr">
          <a:solidFill>
            <a:srgbClr val="0EB0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solidFill>
              <a:srgbClr val="000000"/>
            </a:solidFill>
          </a:endParaRPr>
        </a:p>
      </dsp:txBody>
      <dsp:txXfrm>
        <a:off x="5979339" y="1259856"/>
        <a:ext cx="240926" cy="329631"/>
      </dsp:txXfrm>
    </dsp:sp>
    <dsp:sp modelId="{2AF21CD4-68CA-4176-8B1B-DD7FE676D08C}">
      <dsp:nvSpPr>
        <dsp:cNvPr id="0" name=""/>
        <dsp:cNvSpPr/>
      </dsp:nvSpPr>
      <dsp:spPr>
        <a:xfrm>
          <a:off x="6319850" y="2016144"/>
          <a:ext cx="438048" cy="438048"/>
        </a:xfrm>
        <a:prstGeom prst="downArrow">
          <a:avLst>
            <a:gd name="adj1" fmla="val 55000"/>
            <a:gd name="adj2" fmla="val 45000"/>
          </a:avLst>
        </a:prstGeom>
        <a:solidFill>
          <a:srgbClr val="0EB04B"/>
        </a:solidFill>
        <a:ln w="12700" cap="flat" cmpd="sng" algn="ctr">
          <a:solidFill>
            <a:srgbClr val="0EB0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solidFill>
              <a:srgbClr val="000000"/>
            </a:solidFill>
          </a:endParaRPr>
        </a:p>
      </dsp:txBody>
      <dsp:txXfrm>
        <a:off x="6418411" y="2016144"/>
        <a:ext cx="240926" cy="329631"/>
      </dsp:txXfrm>
    </dsp:sp>
    <dsp:sp modelId="{65995FB2-6647-4F2A-B90B-F99F92D50A75}">
      <dsp:nvSpPr>
        <dsp:cNvPr id="0" name=""/>
        <dsp:cNvSpPr/>
      </dsp:nvSpPr>
      <dsp:spPr>
        <a:xfrm>
          <a:off x="6758923" y="2791152"/>
          <a:ext cx="438048" cy="438048"/>
        </a:xfrm>
        <a:prstGeom prst="downArrow">
          <a:avLst>
            <a:gd name="adj1" fmla="val 55000"/>
            <a:gd name="adj2" fmla="val 45000"/>
          </a:avLst>
        </a:prstGeom>
        <a:solidFill>
          <a:srgbClr val="0EB04B"/>
        </a:solidFill>
        <a:ln w="12700" cap="flat" cmpd="sng" algn="ctr">
          <a:solidFill>
            <a:srgbClr val="0EB0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solidFill>
              <a:srgbClr val="000000"/>
            </a:solidFill>
          </a:endParaRPr>
        </a:p>
      </dsp:txBody>
      <dsp:txXfrm>
        <a:off x="6857484" y="2791152"/>
        <a:ext cx="240926" cy="329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A3A3-DA1E-43D5-B096-6CEC4F27A5DD}">
      <dsp:nvSpPr>
        <dsp:cNvPr id="0" name=""/>
        <dsp:cNvSpPr/>
      </dsp:nvSpPr>
      <dsp:spPr>
        <a:xfrm>
          <a:off x="0" y="457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5AEDD0-5003-4DCD-996D-ED3961F88C28}">
      <dsp:nvSpPr>
        <dsp:cNvPr id="0" name=""/>
        <dsp:cNvSpPr/>
      </dsp:nvSpPr>
      <dsp:spPr>
        <a:xfrm>
          <a:off x="323509" y="241083"/>
          <a:ext cx="588199" cy="5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2B2AE-1461-401E-B276-876A182AC300}">
      <dsp:nvSpPr>
        <dsp:cNvPr id="0" name=""/>
        <dsp:cNvSpPr/>
      </dsp:nvSpPr>
      <dsp:spPr>
        <a:xfrm>
          <a:off x="1235218" y="457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can </a:t>
          </a:r>
          <a:r>
            <a:rPr lang="en-GB" sz="2500" b="0" u="sng" kern="1200" dirty="0"/>
            <a:t>LLMs</a:t>
          </a:r>
          <a:r>
            <a:rPr lang="en-GB" sz="2500" b="0" kern="1200" dirty="0"/>
            <a:t> be integrated into the existing incident response workflow to streamline the </a:t>
          </a:r>
          <a:r>
            <a:rPr lang="en-GB" sz="2500" b="0" u="sng" kern="1200" dirty="0"/>
            <a:t>triage process</a:t>
          </a:r>
          <a:r>
            <a:rPr lang="en-GB" sz="2500" b="0" kern="1200" dirty="0"/>
            <a:t>?</a:t>
          </a:r>
          <a:endParaRPr lang="en-US" sz="2500" kern="1200" dirty="0"/>
        </a:p>
      </dsp:txBody>
      <dsp:txXfrm>
        <a:off x="1235218" y="457"/>
        <a:ext cx="9414200" cy="1069453"/>
      </dsp:txXfrm>
    </dsp:sp>
    <dsp:sp modelId="{16B317C9-8996-4A62-A3D9-A087A21299E1}">
      <dsp:nvSpPr>
        <dsp:cNvPr id="0" name=""/>
        <dsp:cNvSpPr/>
      </dsp:nvSpPr>
      <dsp:spPr>
        <a:xfrm>
          <a:off x="0" y="1337273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1E4F1-591B-4EAF-B877-38409DAFF47E}">
      <dsp:nvSpPr>
        <dsp:cNvPr id="0" name=""/>
        <dsp:cNvSpPr/>
      </dsp:nvSpPr>
      <dsp:spPr>
        <a:xfrm>
          <a:off x="323509" y="1577900"/>
          <a:ext cx="588199" cy="5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D13F9-A0C8-4834-A966-C02BCBF2479F}">
      <dsp:nvSpPr>
        <dsp:cNvPr id="0" name=""/>
        <dsp:cNvSpPr/>
      </dsp:nvSpPr>
      <dsp:spPr>
        <a:xfrm>
          <a:off x="1235218" y="1337273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/>
            <a:t>What suitable </a:t>
          </a:r>
          <a:r>
            <a:rPr lang="en-GB" sz="2500" b="0" u="sng" kern="1200"/>
            <a:t>evaluation metrics </a:t>
          </a:r>
          <a:r>
            <a:rPr lang="en-GB" sz="2500" b="0" kern="1200"/>
            <a:t>should be used to assess the performance of LLMs in cybersecurity triage?</a:t>
          </a:r>
          <a:endParaRPr lang="en-US" sz="2500" kern="1200"/>
        </a:p>
      </dsp:txBody>
      <dsp:txXfrm>
        <a:off x="1235218" y="1337273"/>
        <a:ext cx="9414200" cy="1069453"/>
      </dsp:txXfrm>
    </dsp:sp>
    <dsp:sp modelId="{74D0C899-0A2D-41DF-93FA-5160A832C6DA}">
      <dsp:nvSpPr>
        <dsp:cNvPr id="0" name=""/>
        <dsp:cNvSpPr/>
      </dsp:nvSpPr>
      <dsp:spPr>
        <a:xfrm>
          <a:off x="0" y="2674089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8D6809-56DB-4B85-9930-A19E728D753B}">
      <dsp:nvSpPr>
        <dsp:cNvPr id="0" name=""/>
        <dsp:cNvSpPr/>
      </dsp:nvSpPr>
      <dsp:spPr>
        <a:xfrm>
          <a:off x="323509" y="2914716"/>
          <a:ext cx="588199" cy="5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359E06-FCD6-4CC0-A45C-E4B40787BF42}">
      <dsp:nvSpPr>
        <dsp:cNvPr id="0" name=""/>
        <dsp:cNvSpPr/>
      </dsp:nvSpPr>
      <dsp:spPr>
        <a:xfrm>
          <a:off x="1235218" y="2674089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do different LLMs </a:t>
          </a:r>
          <a:r>
            <a:rPr lang="en-GB" sz="2500" b="0" u="sng" kern="1200" dirty="0"/>
            <a:t>compare in performance </a:t>
          </a:r>
          <a:r>
            <a:rPr lang="en-GB" sz="2500" b="0" kern="1200" dirty="0"/>
            <a:t>when optimizing the cybersecurity triage process?</a:t>
          </a:r>
          <a:endParaRPr lang="en-US" sz="2500" kern="1200" dirty="0"/>
        </a:p>
      </dsp:txBody>
      <dsp:txXfrm>
        <a:off x="1235218" y="2674089"/>
        <a:ext cx="9414200" cy="10694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A3A3-DA1E-43D5-B096-6CEC4F27A5DD}">
      <dsp:nvSpPr>
        <dsp:cNvPr id="0" name=""/>
        <dsp:cNvSpPr/>
      </dsp:nvSpPr>
      <dsp:spPr>
        <a:xfrm>
          <a:off x="0" y="457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5AEDD0-5003-4DCD-996D-ED3961F88C28}">
      <dsp:nvSpPr>
        <dsp:cNvPr id="0" name=""/>
        <dsp:cNvSpPr/>
      </dsp:nvSpPr>
      <dsp:spPr>
        <a:xfrm>
          <a:off x="323509" y="241083"/>
          <a:ext cx="588199" cy="5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2B2AE-1461-401E-B276-876A182AC300}">
      <dsp:nvSpPr>
        <dsp:cNvPr id="0" name=""/>
        <dsp:cNvSpPr/>
      </dsp:nvSpPr>
      <dsp:spPr>
        <a:xfrm>
          <a:off x="1235218" y="457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can </a:t>
          </a:r>
          <a:r>
            <a:rPr lang="en-GB" sz="2500" b="0" u="sng" kern="1200" dirty="0"/>
            <a:t>LLMs</a:t>
          </a:r>
          <a:r>
            <a:rPr lang="en-GB" sz="2500" b="0" kern="1200" dirty="0"/>
            <a:t> be integrated into the existing incident response workflow to streamline the </a:t>
          </a:r>
          <a:r>
            <a:rPr lang="en-GB" sz="2500" b="0" u="sng" kern="1200" dirty="0"/>
            <a:t>triage process</a:t>
          </a:r>
          <a:r>
            <a:rPr lang="en-GB" sz="2500" b="0" kern="1200" dirty="0"/>
            <a:t>?</a:t>
          </a:r>
          <a:endParaRPr lang="en-US" sz="2500" kern="1200" dirty="0"/>
        </a:p>
      </dsp:txBody>
      <dsp:txXfrm>
        <a:off x="1235218" y="457"/>
        <a:ext cx="9414200" cy="1069453"/>
      </dsp:txXfrm>
    </dsp:sp>
    <dsp:sp modelId="{16B317C9-8996-4A62-A3D9-A087A21299E1}">
      <dsp:nvSpPr>
        <dsp:cNvPr id="0" name=""/>
        <dsp:cNvSpPr/>
      </dsp:nvSpPr>
      <dsp:spPr>
        <a:xfrm>
          <a:off x="0" y="1337273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1E4F1-591B-4EAF-B877-38409DAFF47E}">
      <dsp:nvSpPr>
        <dsp:cNvPr id="0" name=""/>
        <dsp:cNvSpPr/>
      </dsp:nvSpPr>
      <dsp:spPr>
        <a:xfrm>
          <a:off x="323509" y="1577900"/>
          <a:ext cx="588199" cy="5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D13F9-A0C8-4834-A966-C02BCBF2479F}">
      <dsp:nvSpPr>
        <dsp:cNvPr id="0" name=""/>
        <dsp:cNvSpPr/>
      </dsp:nvSpPr>
      <dsp:spPr>
        <a:xfrm>
          <a:off x="1235218" y="1337273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/>
            <a:t>What suitable </a:t>
          </a:r>
          <a:r>
            <a:rPr lang="en-GB" sz="2500" b="0" u="sng" kern="1200"/>
            <a:t>evaluation metrics </a:t>
          </a:r>
          <a:r>
            <a:rPr lang="en-GB" sz="2500" b="0" kern="1200"/>
            <a:t>should be used to assess the performance of LLMs in cybersecurity triage?</a:t>
          </a:r>
          <a:endParaRPr lang="en-US" sz="2500" kern="1200"/>
        </a:p>
      </dsp:txBody>
      <dsp:txXfrm>
        <a:off x="1235218" y="1337273"/>
        <a:ext cx="9414200" cy="1069453"/>
      </dsp:txXfrm>
    </dsp:sp>
    <dsp:sp modelId="{74D0C899-0A2D-41DF-93FA-5160A832C6DA}">
      <dsp:nvSpPr>
        <dsp:cNvPr id="0" name=""/>
        <dsp:cNvSpPr/>
      </dsp:nvSpPr>
      <dsp:spPr>
        <a:xfrm>
          <a:off x="0" y="2674089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8D6809-56DB-4B85-9930-A19E728D753B}">
      <dsp:nvSpPr>
        <dsp:cNvPr id="0" name=""/>
        <dsp:cNvSpPr/>
      </dsp:nvSpPr>
      <dsp:spPr>
        <a:xfrm>
          <a:off x="323509" y="2914716"/>
          <a:ext cx="588199" cy="5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359E06-FCD6-4CC0-A45C-E4B40787BF42}">
      <dsp:nvSpPr>
        <dsp:cNvPr id="0" name=""/>
        <dsp:cNvSpPr/>
      </dsp:nvSpPr>
      <dsp:spPr>
        <a:xfrm>
          <a:off x="1235218" y="2674089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do different LLMs </a:t>
          </a:r>
          <a:r>
            <a:rPr lang="en-GB" sz="2500" b="0" u="sng" kern="1200" dirty="0"/>
            <a:t>compare in performance </a:t>
          </a:r>
          <a:r>
            <a:rPr lang="en-GB" sz="2500" b="0" kern="1200" dirty="0"/>
            <a:t>when optimizing the cybersecurity triage process?</a:t>
          </a:r>
          <a:endParaRPr lang="en-US" sz="2500" kern="1200" dirty="0"/>
        </a:p>
      </dsp:txBody>
      <dsp:txXfrm>
        <a:off x="1235218" y="2674089"/>
        <a:ext cx="9414200" cy="10694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A3A3-DA1E-43D5-B096-6CEC4F27A5DD}">
      <dsp:nvSpPr>
        <dsp:cNvPr id="0" name=""/>
        <dsp:cNvSpPr/>
      </dsp:nvSpPr>
      <dsp:spPr>
        <a:xfrm>
          <a:off x="0" y="457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5AEDD0-5003-4DCD-996D-ED3961F88C28}">
      <dsp:nvSpPr>
        <dsp:cNvPr id="0" name=""/>
        <dsp:cNvSpPr/>
      </dsp:nvSpPr>
      <dsp:spPr>
        <a:xfrm>
          <a:off x="323509" y="241083"/>
          <a:ext cx="588199" cy="5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2B2AE-1461-401E-B276-876A182AC300}">
      <dsp:nvSpPr>
        <dsp:cNvPr id="0" name=""/>
        <dsp:cNvSpPr/>
      </dsp:nvSpPr>
      <dsp:spPr>
        <a:xfrm>
          <a:off x="1235218" y="457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can </a:t>
          </a:r>
          <a:r>
            <a:rPr lang="en-GB" sz="2500" b="0" u="sng" kern="1200" dirty="0"/>
            <a:t>LLMs</a:t>
          </a:r>
          <a:r>
            <a:rPr lang="en-GB" sz="2500" b="0" kern="1200" dirty="0"/>
            <a:t> be integrated into the existing incident response workflow to streamline the </a:t>
          </a:r>
          <a:r>
            <a:rPr lang="en-GB" sz="2500" b="0" u="sng" kern="1200" dirty="0"/>
            <a:t>triage process</a:t>
          </a:r>
          <a:r>
            <a:rPr lang="en-GB" sz="2500" b="0" kern="1200" dirty="0"/>
            <a:t>?</a:t>
          </a:r>
          <a:endParaRPr lang="en-US" sz="2500" kern="1200" dirty="0"/>
        </a:p>
      </dsp:txBody>
      <dsp:txXfrm>
        <a:off x="1235218" y="457"/>
        <a:ext cx="9414200" cy="1069453"/>
      </dsp:txXfrm>
    </dsp:sp>
    <dsp:sp modelId="{16B317C9-8996-4A62-A3D9-A087A21299E1}">
      <dsp:nvSpPr>
        <dsp:cNvPr id="0" name=""/>
        <dsp:cNvSpPr/>
      </dsp:nvSpPr>
      <dsp:spPr>
        <a:xfrm>
          <a:off x="0" y="1337273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1E4F1-591B-4EAF-B877-38409DAFF47E}">
      <dsp:nvSpPr>
        <dsp:cNvPr id="0" name=""/>
        <dsp:cNvSpPr/>
      </dsp:nvSpPr>
      <dsp:spPr>
        <a:xfrm>
          <a:off x="323509" y="1577900"/>
          <a:ext cx="588199" cy="5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D13F9-A0C8-4834-A966-C02BCBF2479F}">
      <dsp:nvSpPr>
        <dsp:cNvPr id="0" name=""/>
        <dsp:cNvSpPr/>
      </dsp:nvSpPr>
      <dsp:spPr>
        <a:xfrm>
          <a:off x="1235218" y="1337273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/>
            <a:t>What suitable </a:t>
          </a:r>
          <a:r>
            <a:rPr lang="en-GB" sz="2500" b="0" u="sng" kern="1200"/>
            <a:t>evaluation metrics </a:t>
          </a:r>
          <a:r>
            <a:rPr lang="en-GB" sz="2500" b="0" kern="1200"/>
            <a:t>should be used to assess the performance of LLMs in cybersecurity triage?</a:t>
          </a:r>
          <a:endParaRPr lang="en-US" sz="2500" kern="1200"/>
        </a:p>
      </dsp:txBody>
      <dsp:txXfrm>
        <a:off x="1235218" y="1337273"/>
        <a:ext cx="9414200" cy="1069453"/>
      </dsp:txXfrm>
    </dsp:sp>
    <dsp:sp modelId="{74D0C899-0A2D-41DF-93FA-5160A832C6DA}">
      <dsp:nvSpPr>
        <dsp:cNvPr id="0" name=""/>
        <dsp:cNvSpPr/>
      </dsp:nvSpPr>
      <dsp:spPr>
        <a:xfrm>
          <a:off x="0" y="2674089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8D6809-56DB-4B85-9930-A19E728D753B}">
      <dsp:nvSpPr>
        <dsp:cNvPr id="0" name=""/>
        <dsp:cNvSpPr/>
      </dsp:nvSpPr>
      <dsp:spPr>
        <a:xfrm>
          <a:off x="323509" y="2914716"/>
          <a:ext cx="588199" cy="5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359E06-FCD6-4CC0-A45C-E4B40787BF42}">
      <dsp:nvSpPr>
        <dsp:cNvPr id="0" name=""/>
        <dsp:cNvSpPr/>
      </dsp:nvSpPr>
      <dsp:spPr>
        <a:xfrm>
          <a:off x="1235218" y="2674089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do different LLMs </a:t>
          </a:r>
          <a:r>
            <a:rPr lang="en-GB" sz="2500" b="0" u="sng" kern="1200" dirty="0"/>
            <a:t>compare in performance </a:t>
          </a:r>
          <a:r>
            <a:rPr lang="en-GB" sz="2500" b="0" kern="1200" dirty="0"/>
            <a:t>when optimizing the cybersecurity triage process?</a:t>
          </a:r>
          <a:endParaRPr lang="en-US" sz="2500" kern="1200" dirty="0"/>
        </a:p>
      </dsp:txBody>
      <dsp:txXfrm>
        <a:off x="1235218" y="2674089"/>
        <a:ext cx="9414200" cy="1069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A3A3-DA1E-43D5-B096-6CEC4F27A5DD}">
      <dsp:nvSpPr>
        <dsp:cNvPr id="0" name=""/>
        <dsp:cNvSpPr/>
      </dsp:nvSpPr>
      <dsp:spPr>
        <a:xfrm>
          <a:off x="0" y="457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5AEDD0-5003-4DCD-996D-ED3961F88C28}">
      <dsp:nvSpPr>
        <dsp:cNvPr id="0" name=""/>
        <dsp:cNvSpPr/>
      </dsp:nvSpPr>
      <dsp:spPr>
        <a:xfrm>
          <a:off x="323509" y="241083"/>
          <a:ext cx="588199" cy="5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2B2AE-1461-401E-B276-876A182AC300}">
      <dsp:nvSpPr>
        <dsp:cNvPr id="0" name=""/>
        <dsp:cNvSpPr/>
      </dsp:nvSpPr>
      <dsp:spPr>
        <a:xfrm>
          <a:off x="1235218" y="457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can </a:t>
          </a:r>
          <a:r>
            <a:rPr lang="en-GB" sz="2500" b="0" u="sng" kern="1200" dirty="0"/>
            <a:t>LLMs</a:t>
          </a:r>
          <a:r>
            <a:rPr lang="en-GB" sz="2500" b="0" kern="1200" dirty="0"/>
            <a:t> be integrated into the existing incident response workflow to streamline the </a:t>
          </a:r>
          <a:r>
            <a:rPr lang="en-GB" sz="2500" b="0" u="sng" kern="1200" dirty="0"/>
            <a:t>triage process</a:t>
          </a:r>
          <a:r>
            <a:rPr lang="en-GB" sz="2500" b="0" kern="1200" dirty="0"/>
            <a:t>?</a:t>
          </a:r>
          <a:endParaRPr lang="en-US" sz="2500" kern="1200" dirty="0"/>
        </a:p>
      </dsp:txBody>
      <dsp:txXfrm>
        <a:off x="1235218" y="457"/>
        <a:ext cx="9414200" cy="1069453"/>
      </dsp:txXfrm>
    </dsp:sp>
    <dsp:sp modelId="{16B317C9-8996-4A62-A3D9-A087A21299E1}">
      <dsp:nvSpPr>
        <dsp:cNvPr id="0" name=""/>
        <dsp:cNvSpPr/>
      </dsp:nvSpPr>
      <dsp:spPr>
        <a:xfrm>
          <a:off x="0" y="1337273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1E4F1-591B-4EAF-B877-38409DAFF47E}">
      <dsp:nvSpPr>
        <dsp:cNvPr id="0" name=""/>
        <dsp:cNvSpPr/>
      </dsp:nvSpPr>
      <dsp:spPr>
        <a:xfrm>
          <a:off x="323509" y="1577900"/>
          <a:ext cx="588199" cy="5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FD13F9-A0C8-4834-A966-C02BCBF2479F}">
      <dsp:nvSpPr>
        <dsp:cNvPr id="0" name=""/>
        <dsp:cNvSpPr/>
      </dsp:nvSpPr>
      <dsp:spPr>
        <a:xfrm>
          <a:off x="1235218" y="1337273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/>
            <a:t>What suitable </a:t>
          </a:r>
          <a:r>
            <a:rPr lang="en-GB" sz="2500" b="0" u="sng" kern="1200"/>
            <a:t>evaluation metrics </a:t>
          </a:r>
          <a:r>
            <a:rPr lang="en-GB" sz="2500" b="0" kern="1200"/>
            <a:t>should be used to assess the performance of LLMs in cybersecurity triage?</a:t>
          </a:r>
          <a:endParaRPr lang="en-US" sz="2500" kern="1200"/>
        </a:p>
      </dsp:txBody>
      <dsp:txXfrm>
        <a:off x="1235218" y="1337273"/>
        <a:ext cx="9414200" cy="1069453"/>
      </dsp:txXfrm>
    </dsp:sp>
    <dsp:sp modelId="{74D0C899-0A2D-41DF-93FA-5160A832C6DA}">
      <dsp:nvSpPr>
        <dsp:cNvPr id="0" name=""/>
        <dsp:cNvSpPr/>
      </dsp:nvSpPr>
      <dsp:spPr>
        <a:xfrm>
          <a:off x="0" y="2674089"/>
          <a:ext cx="10649419" cy="1069453"/>
        </a:xfrm>
        <a:prstGeom prst="roundRect">
          <a:avLst>
            <a:gd name="adj" fmla="val 10000"/>
          </a:avLst>
        </a:prstGeom>
        <a:solidFill>
          <a:srgbClr val="F4B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8D6809-56DB-4B85-9930-A19E728D753B}">
      <dsp:nvSpPr>
        <dsp:cNvPr id="0" name=""/>
        <dsp:cNvSpPr/>
      </dsp:nvSpPr>
      <dsp:spPr>
        <a:xfrm>
          <a:off x="323509" y="2914716"/>
          <a:ext cx="588199" cy="5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359E06-FCD6-4CC0-A45C-E4B40787BF42}">
      <dsp:nvSpPr>
        <dsp:cNvPr id="0" name=""/>
        <dsp:cNvSpPr/>
      </dsp:nvSpPr>
      <dsp:spPr>
        <a:xfrm>
          <a:off x="1235218" y="2674089"/>
          <a:ext cx="9414200" cy="106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84" tIns="113184" rIns="113184" bIns="1131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How do different LLMs </a:t>
          </a:r>
          <a:r>
            <a:rPr lang="en-GB" sz="2500" b="0" u="sng" kern="1200" dirty="0"/>
            <a:t>compare in performance </a:t>
          </a:r>
          <a:r>
            <a:rPr lang="en-GB" sz="2500" b="0" kern="1200" dirty="0"/>
            <a:t>when optimizing the cybersecurity triage process?</a:t>
          </a:r>
          <a:endParaRPr lang="en-US" sz="2500" kern="1200" dirty="0"/>
        </a:p>
      </dsp:txBody>
      <dsp:txXfrm>
        <a:off x="1235218" y="2674089"/>
        <a:ext cx="9414200" cy="1069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4B55C-90C1-470A-9855-8E6A3648E5F9}" type="datetimeFigureOut">
              <a:rPr lang="en-NL" smtClean="0"/>
              <a:t>09/07/2024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8F177-2C39-46E2-8E24-A36C9D96A19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299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1785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808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290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9036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992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4236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690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9015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071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422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111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0417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0596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260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5624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760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1545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198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7841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0844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86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89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7498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4176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0066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9507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8522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2408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069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0368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290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546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416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51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8F177-2C39-46E2-8E24-A36C9D96A19F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664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DBA4-AFEF-4F7F-A1D8-FD36F108CADA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D7307-F10D-4408-A138-91657FA97ADC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4655-996A-4030-BC47-394FD388315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76C8-1CCF-4575-8747-5E86FBDA612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9150-B01E-4535-B8F0-4A717E5EFCD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2E9C-1E2B-423B-BE8B-EC043C9E0FA1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13CF-F0B8-4952-82E4-5951085A0CC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96EB-60F4-4D4B-9270-A40E7E8A93F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D078-A29F-4FDA-B706-E88D1C7990D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D35D-AF4B-46C1-98EA-00A1E5026A85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80A-3B8B-416E-A359-D9EFEA0B5E0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CA3B-1811-465B-A0F3-8715B79B873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528F4-CCFC-4102-8A52-A4E243F7172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80C-1151-48D2-9929-71C965DC1A29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3679-BD8C-4C9D-907D-3506D6124CE2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6B5B-E06D-43E2-A5A3-9D069AB4298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2DE59-DCB4-4DD2-BEB6-78432D529C17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85D-5CC0-438A-AEAF-096BFB645D4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2975-CE58-412C-BD63-A17DE031B989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4937-4EA7-46DE-A244-BF31FD47834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7CD2-E95C-413E-8D30-87264643FBA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0B0-756E-4F07-89A4-AAFC1EDB1A59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C72C-BA6C-410D-9A8A-6C95B457722C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CD0E-3051-470B-BCDC-52F76A8F3075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7D38-4C2B-44FF-B30C-EC169535B61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E8C5-B392-4714-BF7B-3EB1F86BDEF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846A4-B01F-4D76-8B49-1C2095860602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08DB-DDBD-4141-A4AC-1A21F522DB8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18D3-AEC7-459E-B872-F0BE3FAAD6D4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F820-971D-45C9-93CF-0C98786E3B85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B69A3-0917-4A4B-9111-63E7C9B388B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1E52C-6174-4133-99FC-DFDBB1C456E1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5762-B899-4D8C-B732-E2BE99632337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58C-EF69-43E3-B7D9-B4B0C45E5B3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6870B-3F8B-4929-A2FE-59932DFA837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6412-76D6-4F0E-B308-824B5CFF55F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29B9-92E8-4F58-AB9E-54965A547D06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EA99-725F-4513-B789-DB493B164E3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3EFF-260B-4613-A2DE-182D0CB3D50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B860-899E-448A-B049-EF6BF06AC94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23F7-7259-4588-83B7-D92C1A5F4F7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5D9BE-FC30-4193-B45A-64BA8B8DB4B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1DC3-36C1-4697-8E6D-0BBE5AE11085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77A3D-5AA5-465A-A1D9-4CB14176602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116B-0584-4DF3-8FA4-159914707645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4A0D-9A83-4347-8C2E-63CBD7B74829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F5B42-CECC-4B2D-9A4E-09EB50B6E4B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CF19B-47A2-4BDB-8DE0-03F74462FFA0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BBBC-BAE5-4E46-9E7C-398CFB25162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5FF-61E3-404B-B691-A0C5969E1C2A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4DB2-D830-47BE-9B95-08600D3CA2C8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6933-E46E-4DC7-9F12-68E3FB288667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616000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7100-1905-423F-A54C-14E1E9074AF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13099-82A6-4D63-BEB5-EE04D86A5C11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05CC-C660-4018-A2A6-E740BC80554E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80CE-683E-4553-B4CC-8A9F65B8CDF0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1BF5-5D27-4689-A452-E79EA9552439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189BD9EF-9B68-4D86-B21A-01C6B05587BD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26A9B60A-8199-4530-B415-43AE0A80B394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D6C35EBA-CD14-43E7-A109-99B56F6125E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1CC43397-99D3-48DA-AFD6-AA993C5F740F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760342AF-B1CC-4164-9F1D-C16F1AD2168A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CC5C28C2-CCD4-4FD7-B345-92F29F565D03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D7ED47B8-4E96-4E54-994B-3237557FFD9B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90606666-F3BD-45A0-A13A-EBA2C1B210A3}" type="datetime1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hf sldNum="0"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BD9-AEBC-7964-929E-B7F29C792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2088000"/>
            <a:ext cx="6038090" cy="1116000"/>
          </a:xfrm>
        </p:spPr>
        <p:txBody>
          <a:bodyPr/>
          <a:lstStyle/>
          <a:p>
            <a:r>
              <a:rPr lang="en-GB" dirty="0"/>
              <a:t>Automating the Cybersecurity Triage Process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EBAD2-ACB4-FD54-943C-1F18D238F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3923999"/>
            <a:ext cx="5605471" cy="1514775"/>
          </a:xfrm>
        </p:spPr>
        <p:txBody>
          <a:bodyPr/>
          <a:lstStyle/>
          <a:p>
            <a:r>
              <a:rPr lang="en-GB" dirty="0"/>
              <a:t>A Comparative Study on the Performance of Large Language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8FFA-66D3-12B9-B3ED-A333B8D10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EEMCS / TCS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716A5-46F2-909E-7DFF-E67A386A86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D2309-DFB2-0867-E2E3-F668B2ED757B}"/>
              </a:ext>
            </a:extLst>
          </p:cNvPr>
          <p:cNvSpPr txBox="1"/>
          <p:nvPr/>
        </p:nvSpPr>
        <p:spPr>
          <a:xfrm>
            <a:off x="756000" y="5860026"/>
            <a:ext cx="27720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/>
              <a:t>PASCAL BAKKER</a:t>
            </a:r>
          </a:p>
          <a:p>
            <a:r>
              <a:rPr lang="en-GB" sz="1400" b="1" dirty="0"/>
              <a:t>SUPERVISED BY JAIR SANTANNA</a:t>
            </a:r>
          </a:p>
          <a:p>
            <a:r>
              <a:rPr lang="en-GB" sz="1400" b="1" dirty="0"/>
              <a:t>2024-07-05</a:t>
            </a:r>
            <a:endParaRPr lang="en-NL" sz="1400" b="1" dirty="0"/>
          </a:p>
        </p:txBody>
      </p:sp>
    </p:spTree>
    <p:extLst>
      <p:ext uri="{BB962C8B-B14F-4D97-AF65-F5344CB8AC3E}">
        <p14:creationId xmlns:p14="http://schemas.microsoft.com/office/powerpoint/2010/main" val="79457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09C4D-C6DA-5A3D-26D1-4B5409B2D8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0A541-68DE-6FD9-DDE4-878994E3F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999" y="2483997"/>
            <a:ext cx="5143356" cy="235347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1" dirty="0"/>
              <a:t>EXISTING OPTIMIZATIONS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Organize alarms in trees [12]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Integrate thread intelligence [41]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Follow steps of senior analysts [25, 48]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013ED-63CA-F31E-39B3-0EC57DD23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Optimizing triage</a:t>
            </a:r>
            <a:endParaRPr lang="en-N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A1A25A2-7616-2DC7-B718-18162A26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Using LLMS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305C25-2EDF-039F-B76E-6E7728B89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14218" y="3429000"/>
            <a:ext cx="5965860" cy="60946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u="sng" dirty="0"/>
              <a:t>Do not automate natural language tasks</a:t>
            </a:r>
            <a:endParaRPr lang="en-NL" sz="32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99712-ACA5-31C3-A4E7-BDCC3424A97C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8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745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09C4D-C6DA-5A3D-26D1-4B5409B2D8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013ED-63CA-F31E-39B3-0EC57DD23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Optimizing triage</a:t>
            </a:r>
            <a:endParaRPr lang="en-N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A1A25A2-7616-2DC7-B718-18162A26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Using LLMS</a:t>
            </a:r>
            <a:endParaRPr lang="en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C1A77E-24A5-309E-8837-0476335D8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1" y="2190811"/>
            <a:ext cx="6382218" cy="3425190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Detecting cybersecurity announcement emails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Detecting relation between email and alarm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Finding correlation between alarms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Determine position in kill chain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Determine priority of alarm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8EE71-A519-829E-CBAE-EB7390A6066E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9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4996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09C4D-C6DA-5A3D-26D1-4B5409B2D8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013ED-63CA-F31E-39B3-0EC57DD23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Optimizing triage</a:t>
            </a:r>
            <a:endParaRPr lang="en-N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A1A25A2-7616-2DC7-B718-18162A26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Using LLMS</a:t>
            </a:r>
            <a:endParaRPr lang="en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C1A77E-24A5-309E-8837-0476335D8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0" y="2190811"/>
            <a:ext cx="8732129" cy="3425190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u="sng" dirty="0"/>
              <a:t>Detecting cybersecurity announcement emails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Detecting relation between email and alarm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Finding correlation between alarms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position in kill chain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priority of alarm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6C729-D853-CDBB-102F-B99AB0D50BA2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9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0562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FD2DAF-4B7D-FC5C-335B-0B6B4E1131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CF6D-E173-C875-D513-6647555A36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0" y="2483997"/>
            <a:ext cx="5340000" cy="29520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600" b="1" dirty="0"/>
              <a:t>ANNOUNCEMENT DETECTION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Give email to LLM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Is this a cybersecurity announcement?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True / false</a:t>
            </a:r>
            <a:endParaRPr lang="en-NL" sz="2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7E8E56-C4B5-1F44-8356-CDFCCD55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Evaluating </a:t>
            </a:r>
            <a:r>
              <a:rPr lang="en-GB" dirty="0" err="1"/>
              <a:t>llms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61A117-C6C4-515E-2713-B759ED428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TASK 1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234CB6-95F0-854C-9E95-842D1DE8E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BF5F8-B59D-F0F7-5C2E-82474A454B56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9142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FD2DAF-4B7D-FC5C-335B-0B6B4E1131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CF6D-E173-C875-D513-6647555A36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0" y="2483997"/>
            <a:ext cx="5340000" cy="29520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600" b="1" dirty="0"/>
              <a:t>ANNOUNCEMENT DETECTION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Give email to LLM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Is this a cybersecurity announcement?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True / false</a:t>
            </a:r>
            <a:endParaRPr lang="en-NL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9B803-311E-E0CD-2FA3-61FB6A7D92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26984"/>
            <a:ext cx="4579200" cy="37419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“True” → ✅</a:t>
            </a:r>
          </a:p>
          <a:p>
            <a:pPr marL="0" indent="0">
              <a:buNone/>
            </a:pPr>
            <a:r>
              <a:rPr lang="en-GB" sz="2400" dirty="0"/>
              <a:t>“False” → ❌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7E8E56-C4B5-1F44-8356-CDFCCD55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Evaluating </a:t>
            </a:r>
            <a:r>
              <a:rPr lang="en-GB" dirty="0" err="1"/>
              <a:t>llms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61A117-C6C4-515E-2713-B759ED428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TASK 1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DF51E-B7D9-35BF-B87C-1E6F584C4A8A}"/>
              </a:ext>
            </a:extLst>
          </p:cNvPr>
          <p:cNvSpPr txBox="1"/>
          <p:nvPr/>
        </p:nvSpPr>
        <p:spPr>
          <a:xfrm>
            <a:off x="6096000" y="2483997"/>
            <a:ext cx="4579200" cy="1938992"/>
          </a:xfrm>
          <a:prstGeom prst="rect">
            <a:avLst/>
          </a:prstGeom>
          <a:gradFill flip="none" rotWithShape="1">
            <a:gsLst>
              <a:gs pos="0">
                <a:srgbClr val="0EB04B">
                  <a:tint val="66000"/>
                  <a:satMod val="160000"/>
                </a:srgbClr>
              </a:gs>
              <a:gs pos="50000">
                <a:srgbClr val="0EB04B">
                  <a:tint val="44500"/>
                  <a:satMod val="160000"/>
                </a:srgbClr>
              </a:gs>
              <a:gs pos="100000">
                <a:srgbClr val="0EB04B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Customer X will add the user “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sea_line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to the local administrators on the computer “FRLIM-IPC-0017”.</a:t>
            </a:r>
            <a:endParaRPr lang="en-NL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1E36E-73BF-41AD-6EAE-0DEF45EA05FE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380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FD2DAF-4B7D-FC5C-335B-0B6B4E1131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CF6D-E173-C875-D513-6647555A36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0" y="2483997"/>
            <a:ext cx="5622000" cy="29520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600" b="1" dirty="0"/>
              <a:t>TACTIC DETECTION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Give email to LLM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What </a:t>
            </a:r>
            <a:r>
              <a:rPr lang="en-GB" sz="2400" dirty="0"/>
              <a:t>MITRE ATT&amp;CK</a:t>
            </a:r>
            <a:r>
              <a:rPr lang="en-GB" sz="2600" dirty="0"/>
              <a:t> </a:t>
            </a:r>
            <a:r>
              <a:rPr lang="en-GB" sz="2600" u="sng" dirty="0"/>
              <a:t>tactic</a:t>
            </a:r>
            <a:r>
              <a:rPr lang="en-GB" sz="2600" dirty="0"/>
              <a:t> can </a:t>
            </a:r>
            <a:r>
              <a:rPr lang="en-GB" sz="2600" u="sng" dirty="0"/>
              <a:t>consequential alarms</a:t>
            </a:r>
            <a:r>
              <a:rPr lang="en-GB" sz="2600" dirty="0"/>
              <a:t> have?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e.g. “exfiltration”</a:t>
            </a:r>
            <a:endParaRPr lang="en-NL" sz="2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7E8E56-C4B5-1F44-8356-CDFCCD55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Evaluating </a:t>
            </a:r>
            <a:r>
              <a:rPr lang="en-GB" dirty="0" err="1"/>
              <a:t>llms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61A117-C6C4-515E-2713-B759ED428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TASK 2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E0E96D-8D0C-93C7-53D7-27F95D860B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300C0-F8FB-0C8D-EF21-F20021542110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5748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FD2DAF-4B7D-FC5C-335B-0B6B4E1131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CF6D-E173-C875-D513-6647555A36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0" y="2483997"/>
            <a:ext cx="5340000" cy="29520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600" b="1" dirty="0"/>
              <a:t>TACTIC DETECTION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Give email to LLM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What </a:t>
            </a:r>
            <a:r>
              <a:rPr lang="en-GB" sz="2400" dirty="0"/>
              <a:t>MITRE ATT&amp;CK</a:t>
            </a:r>
            <a:r>
              <a:rPr lang="en-GB" sz="2600" dirty="0"/>
              <a:t> </a:t>
            </a:r>
            <a:r>
              <a:rPr lang="en-GB" sz="2600" u="sng" dirty="0"/>
              <a:t>tactic</a:t>
            </a:r>
            <a:r>
              <a:rPr lang="en-GB" sz="2600" dirty="0"/>
              <a:t> can </a:t>
            </a:r>
            <a:r>
              <a:rPr lang="en-GB" sz="2600" u="sng" dirty="0"/>
              <a:t>consequential alarms</a:t>
            </a:r>
            <a:r>
              <a:rPr lang="en-GB" sz="2600" dirty="0"/>
              <a:t> have?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600" dirty="0"/>
              <a:t>e.g. “exfiltration”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9B803-311E-E0CD-2FA3-61FB6A7D92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26984"/>
            <a:ext cx="4579200" cy="162633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“privilege escalation” → ✅</a:t>
            </a:r>
          </a:p>
          <a:p>
            <a:pPr marL="0" indent="0">
              <a:buNone/>
            </a:pPr>
            <a:r>
              <a:rPr lang="en-GB" sz="2400" dirty="0"/>
              <a:t>“persistence” → ✅</a:t>
            </a:r>
          </a:p>
          <a:p>
            <a:pPr marL="0" indent="0">
              <a:buNone/>
            </a:pPr>
            <a:r>
              <a:rPr lang="en-GB" sz="2400" dirty="0"/>
              <a:t>“reconnaissance” → ❌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7E8E56-C4B5-1F44-8356-CDFCCD55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Evaluating </a:t>
            </a:r>
            <a:r>
              <a:rPr lang="en-GB" dirty="0" err="1"/>
              <a:t>llms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61A117-C6C4-515E-2713-B759ED428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TASK 2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DF51E-B7D9-35BF-B87C-1E6F584C4A8A}"/>
              </a:ext>
            </a:extLst>
          </p:cNvPr>
          <p:cNvSpPr txBox="1"/>
          <p:nvPr/>
        </p:nvSpPr>
        <p:spPr>
          <a:xfrm>
            <a:off x="6096000" y="2483997"/>
            <a:ext cx="4579200" cy="1938992"/>
          </a:xfrm>
          <a:prstGeom prst="rect">
            <a:avLst/>
          </a:prstGeom>
          <a:gradFill flip="none" rotWithShape="1">
            <a:gsLst>
              <a:gs pos="0">
                <a:srgbClr val="0EB04B">
                  <a:tint val="66000"/>
                  <a:satMod val="160000"/>
                </a:srgbClr>
              </a:gs>
              <a:gs pos="50000">
                <a:srgbClr val="0EB04B">
                  <a:tint val="44500"/>
                  <a:satMod val="160000"/>
                </a:srgbClr>
              </a:gs>
              <a:gs pos="100000">
                <a:srgbClr val="0EB04B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Customer X will add the user “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sea_line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to the local administrators on the computer “FRLIM-IPC-0017”.</a:t>
            </a:r>
            <a:endParaRPr lang="en-NL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FBFD7-2915-A5A9-7B0B-6A86641A4C6D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660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430E9-AE6F-1A0E-18E1-66D213F46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8EF5-1458-AA33-EA52-7C5835DAE7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738064"/>
            <a:ext cx="4484594" cy="37440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EVALUATION METRICS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For different prompts: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F1-score / accuracy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Median time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Error rate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AE6E3-174D-B6F1-CBC7-5A5B8682A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EVALUATING AND COMPARING LLMS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5AD0E-79D5-D5FD-ECC2-3542A49295E9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546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430E9-AE6F-1A0E-18E1-66D213F46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8EF5-1458-AA33-EA52-7C5835DAE7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738064"/>
            <a:ext cx="4857722" cy="41416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EVALUATION METRICS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For different prompts: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F1-score / accuracy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Median time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Error rate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DATASET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40 labeled emails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20 announcements with labeled tactics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AE6E3-174D-B6F1-CBC7-5A5B8682A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EVALUATING AND COMPARING LLMS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EE74-723C-F0BD-DCB8-4833267929C3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7561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430E9-AE6F-1A0E-18E1-66D213F46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8EF5-1458-AA33-EA52-7C5835DAE7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5999" y="1738064"/>
            <a:ext cx="4788273" cy="41416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EVALUATION METRICS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For different prompts: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F1-score / accuracy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Median time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Error rate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DATASET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40 labeled emails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20 announcements with labeled tactics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AE6E3-174D-B6F1-CBC7-5A5B8682A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EVALUATING AND COMPARING LLMS</a:t>
            </a:r>
            <a:endParaRPr lang="en-NL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A119DD9-3F7D-94D0-E8AD-8BC3823E3DE8}"/>
              </a:ext>
            </a:extLst>
          </p:cNvPr>
          <p:cNvSpPr txBox="1">
            <a:spLocks/>
          </p:cNvSpPr>
          <p:nvPr/>
        </p:nvSpPr>
        <p:spPr>
          <a:xfrm>
            <a:off x="6282000" y="1727999"/>
            <a:ext cx="4577425" cy="29520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b="1" dirty="0"/>
              <a:t>LARGE LANGUAGE MODELS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(And variations)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GPT-4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Llama 3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Mistral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Phi-3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Gemma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Aya 23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Code Llama</a:t>
            </a:r>
            <a:endParaRPr lang="en-N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3479-EC13-0013-F235-D18D99D5B4CB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815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C9715-E898-5AD4-8163-EB3F3AFCCC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0FE34-2185-7661-EA42-812FA8243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Hospital – TRIAGE</a:t>
            </a:r>
            <a:endParaRPr lang="en-NL" dirty="0"/>
          </a:p>
        </p:txBody>
      </p:sp>
      <p:pic>
        <p:nvPicPr>
          <p:cNvPr id="6" name="Graphic 5" descr="Sling with solid fill">
            <a:extLst>
              <a:ext uri="{FF2B5EF4-FFF2-40B4-BE49-F238E27FC236}">
                <a16:creationId xmlns:a16="http://schemas.microsoft.com/office/drawing/2014/main" id="{B85DCF70-E83C-7400-D19F-88EF6D0BA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839" y="2706975"/>
            <a:ext cx="2032820" cy="2032820"/>
          </a:xfrm>
          <a:prstGeom prst="rect">
            <a:avLst/>
          </a:prstGeom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4C2B8774-EFCC-F1E7-4302-8812F56C4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401" y="224977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D5BB2-3F10-B684-7AD5-BB443C0FC444}"/>
              </a:ext>
            </a:extLst>
          </p:cNvPr>
          <p:cNvSpPr txBox="1"/>
          <p:nvPr/>
        </p:nvSpPr>
        <p:spPr>
          <a:xfrm>
            <a:off x="4932105" y="1582757"/>
            <a:ext cx="2327789" cy="369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/>
              <a:t>Immediate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CC0000"/>
                </a:solidFill>
              </a:rPr>
              <a:t>Emergent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FF6600"/>
                </a:solidFill>
              </a:rPr>
              <a:t>Urgent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FFC000"/>
                </a:solidFill>
              </a:rPr>
              <a:t>Less urgent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92D050"/>
                </a:solidFill>
              </a:rPr>
              <a:t>Non-urgent</a:t>
            </a:r>
            <a:endParaRPr lang="en-NL" sz="3200" dirty="0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7D989-1829-E6B4-085F-8A0DD03DB0B9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2</a:t>
            </a:r>
            <a:endParaRPr lang="en-NL" dirty="0"/>
          </a:p>
        </p:txBody>
      </p:sp>
      <p:pic>
        <p:nvPicPr>
          <p:cNvPr id="10" name="Graphic 9" descr="Sling with solid fill">
            <a:extLst>
              <a:ext uri="{FF2B5EF4-FFF2-40B4-BE49-F238E27FC236}">
                <a16:creationId xmlns:a16="http://schemas.microsoft.com/office/drawing/2014/main" id="{66B98336-86F9-C6E8-8E5C-87C57F51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1303" y="2947838"/>
            <a:ext cx="1342750" cy="13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5A080-A721-A116-5E77-D1D4E22F3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3182A-1A72-4291-7E1E-C7BD8AE92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Announcement detection</a:t>
            </a:r>
            <a:endParaRPr lang="en-NL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E0B6DD3-7372-5065-A065-934FCC9FA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29340"/>
              </p:ext>
            </p:extLst>
          </p:nvPr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0BE1D7-7987-C25B-3E2B-B1F04B62DF1D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002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5A080-A721-A116-5E77-D1D4E22F3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3182A-1A72-4291-7E1E-C7BD8AE92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Announcement detection</a:t>
            </a:r>
            <a:endParaRPr lang="en-NL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E0B6DD3-7372-5065-A065-934FCC9FA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818426"/>
              </p:ext>
            </p:extLst>
          </p:nvPr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Arrow: Left 13">
            <a:extLst>
              <a:ext uri="{FF2B5EF4-FFF2-40B4-BE49-F238E27FC236}">
                <a16:creationId xmlns:a16="http://schemas.microsoft.com/office/drawing/2014/main" id="{5C59747F-A990-3B28-C23E-4E1423E5A910}"/>
              </a:ext>
            </a:extLst>
          </p:cNvPr>
          <p:cNvSpPr/>
          <p:nvPr/>
        </p:nvSpPr>
        <p:spPr>
          <a:xfrm>
            <a:off x="6096000" y="5491424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5124365A-C533-7D49-08BD-A3744859B265}"/>
              </a:ext>
            </a:extLst>
          </p:cNvPr>
          <p:cNvSpPr/>
          <p:nvPr/>
        </p:nvSpPr>
        <p:spPr>
          <a:xfrm>
            <a:off x="6096000" y="3903514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71B39B2-8EF5-6938-863B-C923A643084D}"/>
              </a:ext>
            </a:extLst>
          </p:cNvPr>
          <p:cNvSpPr/>
          <p:nvPr/>
        </p:nvSpPr>
        <p:spPr>
          <a:xfrm>
            <a:off x="6096000" y="3079935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13C26E77-1491-1B40-31D5-420E5E175AAC}"/>
              </a:ext>
            </a:extLst>
          </p:cNvPr>
          <p:cNvSpPr/>
          <p:nvPr/>
        </p:nvSpPr>
        <p:spPr>
          <a:xfrm>
            <a:off x="6096000" y="2670710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E55E89-FB9D-E073-09D6-3E7ED666DF0F}"/>
              </a:ext>
            </a:extLst>
          </p:cNvPr>
          <p:cNvCxnSpPr/>
          <p:nvPr/>
        </p:nvCxnSpPr>
        <p:spPr>
          <a:xfrm>
            <a:off x="756000" y="2906684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7E7DF3-7972-A21D-19FA-69C67901CCFD}"/>
              </a:ext>
            </a:extLst>
          </p:cNvPr>
          <p:cNvCxnSpPr/>
          <p:nvPr/>
        </p:nvCxnSpPr>
        <p:spPr>
          <a:xfrm>
            <a:off x="756000" y="3326993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845857-9059-801E-EF0B-FBDCCDB8BE2A}"/>
              </a:ext>
            </a:extLst>
          </p:cNvPr>
          <p:cNvCxnSpPr/>
          <p:nvPr/>
        </p:nvCxnSpPr>
        <p:spPr>
          <a:xfrm>
            <a:off x="756000" y="4139488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B60DF8-E46A-7530-CA7B-B8EB4D9A5D02}"/>
              </a:ext>
            </a:extLst>
          </p:cNvPr>
          <p:cNvCxnSpPr/>
          <p:nvPr/>
        </p:nvCxnSpPr>
        <p:spPr>
          <a:xfrm>
            <a:off x="756000" y="5727398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0648FB-7B59-07A2-FF73-C6781511AF6D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8499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5A080-A721-A116-5E77-D1D4E22F3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3182A-1A72-4291-7E1E-C7BD8AE92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Announcement detection</a:t>
            </a:r>
            <a:endParaRPr lang="en-NL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E0B6DD3-7372-5065-A065-934FCC9FA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369851"/>
              </p:ext>
            </p:extLst>
          </p:nvPr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2AA58C-694F-A898-5ED4-B7BFED022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732033"/>
              </p:ext>
            </p:extLst>
          </p:nvPr>
        </p:nvGraphicFramePr>
        <p:xfrm>
          <a:off x="6096000" y="1404214"/>
          <a:ext cx="5340000" cy="477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708C99-C6AF-F996-60E4-63797694A00E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4538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483C64B-FF57-6179-BED7-CC79EFF18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762197"/>
              </p:ext>
            </p:extLst>
          </p:nvPr>
        </p:nvGraphicFramePr>
        <p:xfrm>
          <a:off x="6096000" y="1404214"/>
          <a:ext cx="5340000" cy="477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5A080-A721-A116-5E77-D1D4E22F3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3182A-1A72-4291-7E1E-C7BD8AE92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Announcement detection</a:t>
            </a:r>
            <a:endParaRPr lang="en-NL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E0B6DD3-7372-5065-A065-934FCC9FA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51917"/>
              </p:ext>
            </p:extLst>
          </p:nvPr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5C87B56-B04D-D648-FB7F-2FD87A187B6D}"/>
              </a:ext>
            </a:extLst>
          </p:cNvPr>
          <p:cNvSpPr/>
          <p:nvPr/>
        </p:nvSpPr>
        <p:spPr>
          <a:xfrm>
            <a:off x="7197213" y="2251587"/>
            <a:ext cx="206477" cy="383458"/>
          </a:xfrm>
          <a:prstGeom prst="ellipse">
            <a:avLst/>
          </a:prstGeom>
          <a:noFill/>
          <a:ln w="57150">
            <a:solidFill>
              <a:srgbClr val="0EB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D6A589-FCDB-99E0-4AEB-CAB1D07D93EA}"/>
              </a:ext>
            </a:extLst>
          </p:cNvPr>
          <p:cNvSpPr/>
          <p:nvPr/>
        </p:nvSpPr>
        <p:spPr>
          <a:xfrm>
            <a:off x="7300451" y="3045542"/>
            <a:ext cx="206477" cy="383458"/>
          </a:xfrm>
          <a:prstGeom prst="ellipse">
            <a:avLst/>
          </a:prstGeom>
          <a:noFill/>
          <a:ln w="57150">
            <a:solidFill>
              <a:srgbClr val="0EB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2FD7FF-9F9B-27B3-3279-ABE60BBB3E4E}"/>
              </a:ext>
            </a:extLst>
          </p:cNvPr>
          <p:cNvSpPr/>
          <p:nvPr/>
        </p:nvSpPr>
        <p:spPr>
          <a:xfrm>
            <a:off x="7718321" y="3456059"/>
            <a:ext cx="206477" cy="383458"/>
          </a:xfrm>
          <a:prstGeom prst="ellipse">
            <a:avLst/>
          </a:prstGeom>
          <a:noFill/>
          <a:ln w="57150">
            <a:solidFill>
              <a:srgbClr val="0EB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E044ED-1A2A-7D1A-3389-7937FAA6B8C8}"/>
              </a:ext>
            </a:extLst>
          </p:cNvPr>
          <p:cNvSpPr/>
          <p:nvPr/>
        </p:nvSpPr>
        <p:spPr>
          <a:xfrm>
            <a:off x="7340319" y="3816801"/>
            <a:ext cx="206477" cy="383458"/>
          </a:xfrm>
          <a:prstGeom prst="ellipse">
            <a:avLst/>
          </a:prstGeom>
          <a:noFill/>
          <a:ln w="57150">
            <a:solidFill>
              <a:srgbClr val="0EB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1A34EF-C8FF-CB21-00C8-F6D7D72CCE29}"/>
              </a:ext>
            </a:extLst>
          </p:cNvPr>
          <p:cNvSpPr/>
          <p:nvPr/>
        </p:nvSpPr>
        <p:spPr>
          <a:xfrm>
            <a:off x="8250343" y="4619994"/>
            <a:ext cx="206477" cy="383458"/>
          </a:xfrm>
          <a:prstGeom prst="ellipse">
            <a:avLst/>
          </a:prstGeom>
          <a:noFill/>
          <a:ln w="57150">
            <a:solidFill>
              <a:srgbClr val="0EB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C5C127-0173-8033-5CA9-22866091A2E6}"/>
              </a:ext>
            </a:extLst>
          </p:cNvPr>
          <p:cNvSpPr/>
          <p:nvPr/>
        </p:nvSpPr>
        <p:spPr>
          <a:xfrm>
            <a:off x="7596498" y="4251285"/>
            <a:ext cx="206477" cy="383458"/>
          </a:xfrm>
          <a:prstGeom prst="ellipse">
            <a:avLst/>
          </a:prstGeom>
          <a:noFill/>
          <a:ln w="57150">
            <a:solidFill>
              <a:srgbClr val="0EB0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36EBD-3C49-1370-8802-378AA66CBC3A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523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5A080-A721-A116-5E77-D1D4E22F3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3182A-1A72-4291-7E1E-C7BD8AE92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Announcement detection</a:t>
            </a:r>
            <a:endParaRPr lang="en-NL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E0B6DD3-7372-5065-A065-934FCC9FA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728809"/>
              </p:ext>
            </p:extLst>
          </p:nvPr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2429043-8470-A208-2A5C-72F562CD5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344960"/>
              </p:ext>
            </p:extLst>
          </p:nvPr>
        </p:nvGraphicFramePr>
        <p:xfrm>
          <a:off x="6096000" y="1404214"/>
          <a:ext cx="5340000" cy="477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Arrow: Left 3">
            <a:extLst>
              <a:ext uri="{FF2B5EF4-FFF2-40B4-BE49-F238E27FC236}">
                <a16:creationId xmlns:a16="http://schemas.microsoft.com/office/drawing/2014/main" id="{3E8AAACD-998E-C267-CBA7-76BDB23BF18E}"/>
              </a:ext>
            </a:extLst>
          </p:cNvPr>
          <p:cNvSpPr/>
          <p:nvPr/>
        </p:nvSpPr>
        <p:spPr>
          <a:xfrm>
            <a:off x="7649496" y="2719872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11A4054-A887-11AE-5799-B08096C80539}"/>
              </a:ext>
            </a:extLst>
          </p:cNvPr>
          <p:cNvSpPr/>
          <p:nvPr/>
        </p:nvSpPr>
        <p:spPr>
          <a:xfrm>
            <a:off x="7649496" y="3145717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1925C36-D896-A6C4-4F97-F3A9CFAC71CB}"/>
              </a:ext>
            </a:extLst>
          </p:cNvPr>
          <p:cNvSpPr/>
          <p:nvPr/>
        </p:nvSpPr>
        <p:spPr>
          <a:xfrm>
            <a:off x="7649496" y="3911919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20A9-1E9A-C793-F096-5703B327C4F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085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F87C9-F65F-9043-3A88-7E3E723A6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677B0-FE41-98A4-E4AD-0DF3D1A60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TACTIC DETECTION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045EF7-C2D1-EC23-CBAA-E1BF4DC43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933615"/>
              </p:ext>
            </p:extLst>
          </p:nvPr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3731CA-6EF1-1F38-B44D-06CF03CD4D5F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6544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F87C9-F65F-9043-3A88-7E3E723A6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677B0-FE41-98A4-E4AD-0DF3D1A60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TACTIC DETECTION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045EF7-C2D1-EC23-CBAA-E1BF4DC43F94}"/>
              </a:ext>
            </a:extLst>
          </p:cNvPr>
          <p:cNvGraphicFramePr/>
          <p:nvPr/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30A08F26-E277-86AF-D7D5-0FE59BB0ADF7}"/>
              </a:ext>
            </a:extLst>
          </p:cNvPr>
          <p:cNvSpPr/>
          <p:nvPr/>
        </p:nvSpPr>
        <p:spPr>
          <a:xfrm>
            <a:off x="5422490" y="5491424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B6F8237-C79C-4ACA-1BE6-B955D11BC691}"/>
              </a:ext>
            </a:extLst>
          </p:cNvPr>
          <p:cNvSpPr/>
          <p:nvPr/>
        </p:nvSpPr>
        <p:spPr>
          <a:xfrm>
            <a:off x="4724400" y="3903515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7CBA69B-B290-318E-0C35-4A004B8B584F}"/>
              </a:ext>
            </a:extLst>
          </p:cNvPr>
          <p:cNvSpPr/>
          <p:nvPr/>
        </p:nvSpPr>
        <p:spPr>
          <a:xfrm>
            <a:off x="4724400" y="3072690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305312-5DFA-CFF8-CC72-762503978C2E}"/>
              </a:ext>
            </a:extLst>
          </p:cNvPr>
          <p:cNvCxnSpPr/>
          <p:nvPr/>
        </p:nvCxnSpPr>
        <p:spPr>
          <a:xfrm>
            <a:off x="756000" y="5727398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8D68C4-025B-BAE4-57FC-A4279FFC0C86}"/>
              </a:ext>
            </a:extLst>
          </p:cNvPr>
          <p:cNvCxnSpPr/>
          <p:nvPr/>
        </p:nvCxnSpPr>
        <p:spPr>
          <a:xfrm>
            <a:off x="756000" y="4139489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3608C-6EAC-CE2F-BE0B-A555AAA1A95A}"/>
              </a:ext>
            </a:extLst>
          </p:cNvPr>
          <p:cNvCxnSpPr/>
          <p:nvPr/>
        </p:nvCxnSpPr>
        <p:spPr>
          <a:xfrm>
            <a:off x="756000" y="3323521"/>
            <a:ext cx="679510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975A75-4476-DE60-8A08-A067522746B5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2900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F87C9-F65F-9043-3A88-7E3E723A6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677B0-FE41-98A4-E4AD-0DF3D1A60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TACTIC DETECTION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045EF7-C2D1-EC23-CBAA-E1BF4DC43F94}"/>
              </a:ext>
            </a:extLst>
          </p:cNvPr>
          <p:cNvGraphicFramePr/>
          <p:nvPr/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B8A9FD4-14C5-9141-093F-CD4117589536}"/>
              </a:ext>
            </a:extLst>
          </p:cNvPr>
          <p:cNvGraphicFramePr/>
          <p:nvPr/>
        </p:nvGraphicFramePr>
        <p:xfrm>
          <a:off x="6096000" y="1404214"/>
          <a:ext cx="5340000" cy="477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D9174E-8DBD-83F0-8E6C-C81C87508443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280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F87C9-F65F-9043-3A88-7E3E723A6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677B0-FE41-98A4-E4AD-0DF3D1A60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TACTIC DETECTION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045EF7-C2D1-EC23-CBAA-E1BF4DC43F94}"/>
              </a:ext>
            </a:extLst>
          </p:cNvPr>
          <p:cNvGraphicFramePr/>
          <p:nvPr/>
        </p:nvGraphicFramePr>
        <p:xfrm>
          <a:off x="377998" y="1366576"/>
          <a:ext cx="5718002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B8A9FD4-14C5-9141-093F-CD4117589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170015"/>
              </p:ext>
            </p:extLst>
          </p:nvPr>
        </p:nvGraphicFramePr>
        <p:xfrm>
          <a:off x="6096000" y="1404214"/>
          <a:ext cx="5340000" cy="4771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row: Left 6">
            <a:extLst>
              <a:ext uri="{FF2B5EF4-FFF2-40B4-BE49-F238E27FC236}">
                <a16:creationId xmlns:a16="http://schemas.microsoft.com/office/drawing/2014/main" id="{FE6F3750-F96F-E5BB-9701-C140376BC7FD}"/>
              </a:ext>
            </a:extLst>
          </p:cNvPr>
          <p:cNvSpPr/>
          <p:nvPr/>
        </p:nvSpPr>
        <p:spPr>
          <a:xfrm rot="10800000">
            <a:off x="5717998" y="3112019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86D940C-9F2C-96B0-E688-6DF4BB133BC0}"/>
              </a:ext>
            </a:extLst>
          </p:cNvPr>
          <p:cNvSpPr/>
          <p:nvPr/>
        </p:nvSpPr>
        <p:spPr>
          <a:xfrm rot="10800000">
            <a:off x="5697521" y="3934098"/>
            <a:ext cx="698090" cy="235974"/>
          </a:xfrm>
          <a:prstGeom prst="leftArrow">
            <a:avLst/>
          </a:prstGeom>
          <a:solidFill>
            <a:srgbClr val="0EB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B88A8-D0D4-A985-5932-ABD19139089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20929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7BC5F-AD31-C80E-8063-27E506B1F0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B86AC-CB7C-504E-D5BB-511433FC4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Comparison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EFC346E-7A0A-41C9-4269-C327109015A3}"/>
              </a:ext>
            </a:extLst>
          </p:cNvPr>
          <p:cNvGraphicFramePr/>
          <p:nvPr/>
        </p:nvGraphicFramePr>
        <p:xfrm>
          <a:off x="756001" y="1366576"/>
          <a:ext cx="5831611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7D6B975-64B3-4046-0A5C-C77A18244C0C}"/>
              </a:ext>
            </a:extLst>
          </p:cNvPr>
          <p:cNvGraphicFramePr/>
          <p:nvPr/>
        </p:nvGraphicFramePr>
        <p:xfrm>
          <a:off x="6469626" y="1366576"/>
          <a:ext cx="4966373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925DA59-54B4-95EE-FA5C-786FC3CF0207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993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C9715-E898-5AD4-8163-EB3F3AFCCC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0FE34-2185-7661-EA42-812FA8243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Hospital – TRIAGE</a:t>
            </a:r>
            <a:endParaRPr lang="en-NL" dirty="0"/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4C2B8774-EFCC-F1E7-4302-8812F56C4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401" y="2249775"/>
            <a:ext cx="914400" cy="914400"/>
          </a:xfrm>
          <a:prstGeom prst="rect">
            <a:avLst/>
          </a:prstGeom>
        </p:spPr>
      </p:pic>
      <p:pic>
        <p:nvPicPr>
          <p:cNvPr id="10" name="Graphic 9" descr="Immunity with solid fill">
            <a:extLst>
              <a:ext uri="{FF2B5EF4-FFF2-40B4-BE49-F238E27FC236}">
                <a16:creationId xmlns:a16="http://schemas.microsoft.com/office/drawing/2014/main" id="{34F2B187-DD7A-D0D5-736F-E30D0B77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3189" y="2878301"/>
            <a:ext cx="1629383" cy="1629383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D947303C-1EE7-6FEC-4AAD-024410CB3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8198" y="2249775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1F4EC5-7580-5830-819E-36F1F22CD8FD}"/>
              </a:ext>
            </a:extLst>
          </p:cNvPr>
          <p:cNvSpPr txBox="1"/>
          <p:nvPr/>
        </p:nvSpPr>
        <p:spPr>
          <a:xfrm>
            <a:off x="4932105" y="1582757"/>
            <a:ext cx="2327789" cy="369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/>
              <a:t>Immediate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CC0000"/>
                </a:solidFill>
              </a:rPr>
              <a:t>Emergent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FF6600"/>
                </a:solidFill>
              </a:rPr>
              <a:t>Urgent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FFC000"/>
                </a:solidFill>
              </a:rPr>
              <a:t>Less urgent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3200" dirty="0">
                <a:solidFill>
                  <a:srgbClr val="92D050"/>
                </a:solidFill>
              </a:rPr>
              <a:t>Non-urgent</a:t>
            </a:r>
            <a:endParaRPr lang="en-NL" sz="3200" dirty="0">
              <a:solidFill>
                <a:srgbClr val="92D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B74D8-EFD0-91B7-9B4D-380A08278527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2</a:t>
            </a:r>
            <a:endParaRPr lang="en-NL" dirty="0"/>
          </a:p>
        </p:txBody>
      </p:sp>
      <p:pic>
        <p:nvPicPr>
          <p:cNvPr id="13" name="Graphic 12" descr="Sling with solid fill">
            <a:extLst>
              <a:ext uri="{FF2B5EF4-FFF2-40B4-BE49-F238E27FC236}">
                <a16:creationId xmlns:a16="http://schemas.microsoft.com/office/drawing/2014/main" id="{648615E4-AC51-AFAA-58CD-75E9451C8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3839" y="2706975"/>
            <a:ext cx="2032820" cy="2032820"/>
          </a:xfrm>
          <a:prstGeom prst="rect">
            <a:avLst/>
          </a:prstGeom>
        </p:spPr>
      </p:pic>
      <p:pic>
        <p:nvPicPr>
          <p:cNvPr id="14" name="Graphic 13" descr="Sling with solid fill">
            <a:extLst>
              <a:ext uri="{FF2B5EF4-FFF2-40B4-BE49-F238E27FC236}">
                <a16:creationId xmlns:a16="http://schemas.microsoft.com/office/drawing/2014/main" id="{8DCC9554-51F2-E4FC-D30D-6F4EAAE60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303" y="2947838"/>
            <a:ext cx="1342750" cy="1342750"/>
          </a:xfrm>
          <a:prstGeom prst="rect">
            <a:avLst/>
          </a:prstGeom>
        </p:spPr>
      </p:pic>
      <p:pic>
        <p:nvPicPr>
          <p:cNvPr id="18" name="Graphic 17" descr="Processor with solid fill">
            <a:extLst>
              <a:ext uri="{FF2B5EF4-FFF2-40B4-BE49-F238E27FC236}">
                <a16:creationId xmlns:a16="http://schemas.microsoft.com/office/drawing/2014/main" id="{7B57BA26-47CD-CF21-F116-A1F16105CA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54369" y="3499960"/>
            <a:ext cx="1294088" cy="12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7BC5F-AD31-C80E-8063-27E506B1F0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B86AC-CB7C-504E-D5BB-511433FC4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– Comparison</a:t>
            </a:r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EFC346E-7A0A-41C9-4269-C32710901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801360"/>
              </p:ext>
            </p:extLst>
          </p:nvPr>
        </p:nvGraphicFramePr>
        <p:xfrm>
          <a:off x="756001" y="1366576"/>
          <a:ext cx="5831611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7D6B975-64B3-4046-0A5C-C77A18244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797849"/>
              </p:ext>
            </p:extLst>
          </p:nvPr>
        </p:nvGraphicFramePr>
        <p:xfrm>
          <a:off x="6469626" y="1366576"/>
          <a:ext cx="4966373" cy="4809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517F5A-77DE-1A8D-5367-BA13DF1A9B80}"/>
              </a:ext>
            </a:extLst>
          </p:cNvPr>
          <p:cNvCxnSpPr>
            <a:cxnSpLocks/>
          </p:cNvCxnSpPr>
          <p:nvPr/>
        </p:nvCxnSpPr>
        <p:spPr>
          <a:xfrm>
            <a:off x="5535561" y="5765391"/>
            <a:ext cx="983227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A5AD7B-A0C0-7C91-4DB4-01430D9C4889}"/>
              </a:ext>
            </a:extLst>
          </p:cNvPr>
          <p:cNvCxnSpPr>
            <a:cxnSpLocks/>
          </p:cNvCxnSpPr>
          <p:nvPr/>
        </p:nvCxnSpPr>
        <p:spPr>
          <a:xfrm>
            <a:off x="5535561" y="4147984"/>
            <a:ext cx="983227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59DDB8-3DE3-3E0A-BD5B-3080ABB3B63D}"/>
              </a:ext>
            </a:extLst>
          </p:cNvPr>
          <p:cNvCxnSpPr>
            <a:cxnSpLocks/>
          </p:cNvCxnSpPr>
          <p:nvPr/>
        </p:nvCxnSpPr>
        <p:spPr>
          <a:xfrm>
            <a:off x="5535561" y="3356486"/>
            <a:ext cx="983227" cy="0"/>
          </a:xfrm>
          <a:prstGeom prst="line">
            <a:avLst/>
          </a:prstGeom>
          <a:ln w="57150">
            <a:solidFill>
              <a:srgbClr val="0EB04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86E40A-18CD-B68B-3A18-692A1775D6E5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64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8F8B44-ABE8-5ACA-1A2C-2C45663B8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6A2A8-5F19-2116-438D-1D9481B7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6000"/>
            <a:ext cx="11052000" cy="507536"/>
          </a:xfrm>
        </p:spPr>
        <p:txBody>
          <a:bodyPr anchor="t">
            <a:normAutofit/>
          </a:bodyPr>
          <a:lstStyle/>
          <a:p>
            <a:r>
              <a:rPr lang="en-GB" dirty="0"/>
              <a:t>Research questions</a:t>
            </a:r>
            <a:endParaRPr lang="en-NL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1A42B6D-33C7-8875-54B6-86645611B35E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771290" y="1847753"/>
          <a:ext cx="10649419" cy="37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E0C9FE-23BB-4E51-355E-67753F9712C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3851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8F8B44-ABE8-5ACA-1A2C-2C45663B8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6A2A8-5F19-2116-438D-1D9481B7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6000"/>
            <a:ext cx="11052000" cy="507536"/>
          </a:xfrm>
        </p:spPr>
        <p:txBody>
          <a:bodyPr anchor="t">
            <a:normAutofit/>
          </a:bodyPr>
          <a:lstStyle/>
          <a:p>
            <a:r>
              <a:rPr lang="en-GB" dirty="0"/>
              <a:t>Research questions</a:t>
            </a:r>
            <a:endParaRPr lang="en-NL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1A42B6D-33C7-8875-54B6-86645611B35E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771290" y="1847753"/>
          <a:ext cx="10649419" cy="37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E0C9FE-23BB-4E51-355E-67753F9712C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16</a:t>
            </a:r>
            <a:endParaRPr lang="en-NL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A3019F5-C30F-3116-CB0C-3AC3FB369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509" y="2028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9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8F8B44-ABE8-5ACA-1A2C-2C45663B8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6A2A8-5F19-2116-438D-1D9481B7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6000"/>
            <a:ext cx="11052000" cy="507536"/>
          </a:xfrm>
        </p:spPr>
        <p:txBody>
          <a:bodyPr anchor="t">
            <a:normAutofit/>
          </a:bodyPr>
          <a:lstStyle/>
          <a:p>
            <a:r>
              <a:rPr lang="en-GB" dirty="0"/>
              <a:t>Research questions</a:t>
            </a:r>
            <a:endParaRPr lang="en-NL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1A42B6D-33C7-8875-54B6-86645611B35E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771290" y="1847753"/>
          <a:ext cx="10649419" cy="37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E0C9FE-23BB-4E51-355E-67753F9712C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16</a:t>
            </a:r>
            <a:endParaRPr lang="en-NL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A3019F5-C30F-3116-CB0C-3AC3FB369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509" y="2028756"/>
            <a:ext cx="914400" cy="9144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F67CFA1F-CD4F-0056-445A-DB89CAE3D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509" y="33013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48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8F8B44-ABE8-5ACA-1A2C-2C45663B8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6A2A8-5F19-2116-438D-1D9481B7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6000"/>
            <a:ext cx="11052000" cy="507536"/>
          </a:xfrm>
        </p:spPr>
        <p:txBody>
          <a:bodyPr anchor="t">
            <a:normAutofit/>
          </a:bodyPr>
          <a:lstStyle/>
          <a:p>
            <a:r>
              <a:rPr lang="en-GB" dirty="0"/>
              <a:t>Research questions</a:t>
            </a:r>
            <a:endParaRPr lang="en-NL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1A42B6D-33C7-8875-54B6-86645611B35E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771290" y="1847753"/>
          <a:ext cx="10649419" cy="37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E0C9FE-23BB-4E51-355E-67753F9712C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16</a:t>
            </a:r>
            <a:endParaRPr lang="en-NL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A3019F5-C30F-3116-CB0C-3AC3FB369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509" y="2028756"/>
            <a:ext cx="914400" cy="9144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F67CFA1F-CD4F-0056-445A-DB89CAE3D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509" y="3301395"/>
            <a:ext cx="914400" cy="9144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58D73C90-F13A-1C11-9A12-3E932DEE9B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509" y="45740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2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20B74-0D1F-86C1-8AAB-5FD93132AB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9AD9-367C-3EB8-C7CB-7458AE7DDA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73161"/>
            <a:ext cx="5877556" cy="4680155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GB" sz="2400" u="sng" dirty="0"/>
              <a:t>GPT-4</a:t>
            </a:r>
            <a:r>
              <a:rPr lang="en-GB" sz="2400" dirty="0"/>
              <a:t> performed the best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Followed by </a:t>
            </a:r>
            <a:r>
              <a:rPr lang="en-GB" sz="2400" u="sng" dirty="0"/>
              <a:t>Llama 3</a:t>
            </a:r>
            <a:r>
              <a:rPr lang="en-GB" sz="2400" dirty="0"/>
              <a:t> and </a:t>
            </a:r>
            <a:r>
              <a:rPr lang="en-GB" sz="2400" u="sng" dirty="0"/>
              <a:t>Mistral</a:t>
            </a:r>
          </a:p>
          <a:p>
            <a:pPr lvl="1">
              <a:lnSpc>
                <a:spcPct val="100000"/>
              </a:lnSpc>
            </a:pPr>
            <a:r>
              <a:rPr lang="en-GB" sz="2400" u="sng" dirty="0"/>
              <a:t>Phi-3 3</a:t>
            </a:r>
            <a:r>
              <a:rPr lang="en-GB" sz="2400" b="1" u="sng" dirty="0"/>
              <a:t>.</a:t>
            </a:r>
            <a:r>
              <a:rPr lang="en-GB" sz="2400" u="sng" dirty="0"/>
              <a:t>8B</a:t>
            </a:r>
            <a:r>
              <a:rPr lang="en-GB" sz="2400" dirty="0"/>
              <a:t> good in simple tasks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GB" sz="2400" dirty="0"/>
              <a:t>Prompt size had no effect on time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GB" sz="2400" u="sng" dirty="0"/>
              <a:t>Baseline</a:t>
            </a:r>
            <a:r>
              <a:rPr lang="en-GB" sz="2400" dirty="0"/>
              <a:t> towards further usage of LLMs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Defined key steps of triage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Identified optimizations</a:t>
            </a:r>
          </a:p>
          <a:p>
            <a:pPr lvl="1">
              <a:lnSpc>
                <a:spcPct val="100000"/>
              </a:lnSpc>
            </a:pPr>
            <a:r>
              <a:rPr lang="en-GB" sz="2400" dirty="0"/>
              <a:t>Evaluation framework</a:t>
            </a:r>
          </a:p>
          <a:p>
            <a:pPr lvl="1">
              <a:lnSpc>
                <a:spcPct val="100000"/>
              </a:lnSpc>
              <a:buFont typeface="Arial Narrow" panose="020B0606020202030204" pitchFamily="34" charset="0"/>
              <a:buChar char="→"/>
            </a:pPr>
            <a:r>
              <a:rPr lang="en-GB" sz="2400" dirty="0"/>
              <a:t>Other tasks and models</a:t>
            </a:r>
          </a:p>
          <a:p>
            <a:pPr>
              <a:lnSpc>
                <a:spcPct val="200000"/>
              </a:lnSpc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3E1F25-3ED3-B6A5-A836-1B811ABE6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BE0DFA-2A56-48B4-D8D7-77401372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56" y="0"/>
            <a:ext cx="5558444" cy="6859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2C857F-7583-CD97-9D4E-ABCFAA9E74BD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17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8801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BD9-AEBC-7964-929E-B7F29C792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2088000"/>
            <a:ext cx="6038090" cy="1116000"/>
          </a:xfrm>
        </p:spPr>
        <p:txBody>
          <a:bodyPr/>
          <a:lstStyle/>
          <a:p>
            <a:r>
              <a:rPr lang="en-GB" dirty="0"/>
              <a:t>Automating the Cybersecurity Triage Process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EBAD2-ACB4-FD54-943C-1F18D238F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3923999"/>
            <a:ext cx="5703794" cy="1514775"/>
          </a:xfrm>
        </p:spPr>
        <p:txBody>
          <a:bodyPr/>
          <a:lstStyle/>
          <a:p>
            <a:r>
              <a:rPr lang="en-GB" dirty="0"/>
              <a:t>A Comparative Study on the Performance of Large Language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8FFA-66D3-12B9-B3ED-A333B8D10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EEMCS / TCS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716A5-46F2-909E-7DFF-E67A386A86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D2309-DFB2-0867-E2E3-F668B2ED757B}"/>
              </a:ext>
            </a:extLst>
          </p:cNvPr>
          <p:cNvSpPr txBox="1"/>
          <p:nvPr/>
        </p:nvSpPr>
        <p:spPr>
          <a:xfrm>
            <a:off x="756000" y="5860026"/>
            <a:ext cx="27720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/>
              <a:t>PASCAL BAKKER</a:t>
            </a:r>
          </a:p>
          <a:p>
            <a:r>
              <a:rPr lang="en-GB" sz="1400" b="1" dirty="0"/>
              <a:t>SUPERVISED BY JAIR SANTANNA</a:t>
            </a:r>
          </a:p>
          <a:p>
            <a:r>
              <a:rPr lang="en-GB" sz="1400" b="1" dirty="0"/>
              <a:t>2024-07-05</a:t>
            </a:r>
            <a:endParaRPr lang="en-NL" sz="1400" b="1" dirty="0"/>
          </a:p>
        </p:txBody>
      </p:sp>
    </p:spTree>
    <p:extLst>
      <p:ext uri="{BB962C8B-B14F-4D97-AF65-F5344CB8AC3E}">
        <p14:creationId xmlns:p14="http://schemas.microsoft.com/office/powerpoint/2010/main" val="1406284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56273A-2A38-B814-6CEB-0639CF6D91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5307FA-2F3F-355D-B949-9CF19FD9B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incident response workflow</a:t>
            </a:r>
            <a:endParaRPr lang="en-NL" dirty="0"/>
          </a:p>
        </p:txBody>
      </p:sp>
      <p:pic>
        <p:nvPicPr>
          <p:cNvPr id="6" name="Graphic 5" descr="Cloud with solid fill">
            <a:extLst>
              <a:ext uri="{FF2B5EF4-FFF2-40B4-BE49-F238E27FC236}">
                <a16:creationId xmlns:a16="http://schemas.microsoft.com/office/drawing/2014/main" id="{937A2BA5-A133-08B5-D83F-439D5975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620" y="4387509"/>
            <a:ext cx="914400" cy="91440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99CABB00-3351-7D8D-81A2-C188FED0A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620" y="3165909"/>
            <a:ext cx="914400" cy="914400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56B92DC7-F5CC-5D87-39C8-0D8A5958F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620" y="1944309"/>
            <a:ext cx="914400" cy="914400"/>
          </a:xfrm>
          <a:prstGeom prst="rect">
            <a:avLst/>
          </a:prstGeom>
        </p:spPr>
      </p:pic>
      <p:pic>
        <p:nvPicPr>
          <p:cNvPr id="12" name="Graphic 11" descr="Shield with solid fill">
            <a:extLst>
              <a:ext uri="{FF2B5EF4-FFF2-40B4-BE49-F238E27FC236}">
                <a16:creationId xmlns:a16="http://schemas.microsoft.com/office/drawing/2014/main" id="{13FD3E69-4E63-344F-C383-146D16678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6520" y="2971800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1F8F1-20ED-F491-D190-CC392F70AABB}"/>
              </a:ext>
            </a:extLst>
          </p:cNvPr>
          <p:cNvCxnSpPr/>
          <p:nvPr/>
        </p:nvCxnSpPr>
        <p:spPr>
          <a:xfrm>
            <a:off x="2418375" y="3623109"/>
            <a:ext cx="156332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1CA313-9FE4-DE4B-BD66-42281C289A15}"/>
              </a:ext>
            </a:extLst>
          </p:cNvPr>
          <p:cNvCxnSpPr>
            <a:cxnSpLocks/>
          </p:cNvCxnSpPr>
          <p:nvPr/>
        </p:nvCxnSpPr>
        <p:spPr>
          <a:xfrm>
            <a:off x="2344633" y="2536723"/>
            <a:ext cx="1637071" cy="9045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5DF138-EC92-906F-1DF6-D2F567FE6618}"/>
              </a:ext>
            </a:extLst>
          </p:cNvPr>
          <p:cNvCxnSpPr>
            <a:cxnSpLocks/>
          </p:cNvCxnSpPr>
          <p:nvPr/>
        </p:nvCxnSpPr>
        <p:spPr>
          <a:xfrm flipV="1">
            <a:off x="2270892" y="3805084"/>
            <a:ext cx="1710812" cy="89473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F4F068-35D0-62CB-122A-7D66F6E52446}"/>
              </a:ext>
            </a:extLst>
          </p:cNvPr>
          <p:cNvSpPr/>
          <p:nvPr/>
        </p:nvSpPr>
        <p:spPr>
          <a:xfrm>
            <a:off x="4099576" y="3308477"/>
            <a:ext cx="1120877" cy="629264"/>
          </a:xfrm>
          <a:prstGeom prst="roundRect">
            <a:avLst/>
          </a:prstGeom>
          <a:solidFill>
            <a:srgbClr val="DF2788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SIEM</a:t>
            </a:r>
            <a:endParaRPr lang="en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D59150-046E-C1A3-E31A-8147F7CA7D63}"/>
              </a:ext>
            </a:extLst>
          </p:cNvPr>
          <p:cNvCxnSpPr/>
          <p:nvPr/>
        </p:nvCxnSpPr>
        <p:spPr>
          <a:xfrm>
            <a:off x="5338556" y="3607522"/>
            <a:ext cx="182845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684E1-3A02-132E-B028-3F7ADB4C2A37}"/>
              </a:ext>
            </a:extLst>
          </p:cNvPr>
          <p:cNvSpPr txBox="1"/>
          <p:nvPr/>
        </p:nvSpPr>
        <p:spPr>
          <a:xfrm>
            <a:off x="7237273" y="382751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DF2788"/>
                </a:solidFill>
              </a:rPr>
              <a:t>SOC</a:t>
            </a:r>
            <a:endParaRPr lang="en-NL" b="1" dirty="0">
              <a:solidFill>
                <a:srgbClr val="DF2788"/>
              </a:solidFill>
            </a:endParaRPr>
          </a:p>
        </p:txBody>
      </p:sp>
      <p:pic>
        <p:nvPicPr>
          <p:cNvPr id="27" name="Graphic 26" descr="Lightning bolt with solid fill">
            <a:extLst>
              <a:ext uri="{FF2B5EF4-FFF2-40B4-BE49-F238E27FC236}">
                <a16:creationId xmlns:a16="http://schemas.microsoft.com/office/drawing/2014/main" id="{44BAC7F1-109A-E99F-DEEE-493A7CD411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7965" y="3188110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313096-43CA-522D-1E42-D7E61E7E01CB}"/>
              </a:ext>
            </a:extLst>
          </p:cNvPr>
          <p:cNvCxnSpPr/>
          <p:nvPr/>
        </p:nvCxnSpPr>
        <p:spPr>
          <a:xfrm>
            <a:off x="8081409" y="3607522"/>
            <a:ext cx="197628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FD3434-D612-FB64-7909-81D65ABD86F8}"/>
              </a:ext>
            </a:extLst>
          </p:cNvPr>
          <p:cNvSpPr txBox="1"/>
          <p:nvPr/>
        </p:nvSpPr>
        <p:spPr>
          <a:xfrm>
            <a:off x="5849601" y="3230815"/>
            <a:ext cx="80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Alarms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2C5C4-2387-0EEB-995C-135092F1C9A8}"/>
              </a:ext>
            </a:extLst>
          </p:cNvPr>
          <p:cNvSpPr txBox="1"/>
          <p:nvPr/>
        </p:nvSpPr>
        <p:spPr>
          <a:xfrm>
            <a:off x="8533137" y="3230815"/>
            <a:ext cx="10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Response</a:t>
            </a:r>
            <a:endParaRPr lang="en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69A324-6E6E-C00E-9EB9-1BF73C5AAD86}"/>
              </a:ext>
            </a:extLst>
          </p:cNvPr>
          <p:cNvSpPr txBox="1"/>
          <p:nvPr/>
        </p:nvSpPr>
        <p:spPr>
          <a:xfrm>
            <a:off x="2782168" y="3230815"/>
            <a:ext cx="80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Logs</a:t>
            </a:r>
            <a:endParaRPr lang="en-NL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E0448-6EAA-C932-A518-9BD69D921AF5}"/>
              </a:ext>
            </a:extLst>
          </p:cNvPr>
          <p:cNvCxnSpPr/>
          <p:nvPr/>
        </p:nvCxnSpPr>
        <p:spPr>
          <a:xfrm rot="10800000" flipV="1">
            <a:off x="3081867" y="3607522"/>
            <a:ext cx="7860498" cy="1325722"/>
          </a:xfrm>
          <a:prstGeom prst="bentConnector3">
            <a:avLst>
              <a:gd name="adj1" fmla="val -5436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557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213EB7-997F-1BF1-F12C-05A59F00AD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DE67F-200D-D5C7-DAFA-ED180E6AD6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000" y="2058875"/>
            <a:ext cx="4577425" cy="214059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“</a:t>
            </a:r>
            <a:r>
              <a:rPr lang="en-GB" sz="2200" b="1" dirty="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is_announcement</a:t>
            </a: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”: True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sz="2200" b="1" dirty="0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3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4B00B-4351-40A8-2C80-A84F056F49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8000" y="2083925"/>
            <a:ext cx="4579200" cy="214059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“</a:t>
            </a:r>
            <a:r>
              <a:rPr lang="en-GB" sz="2200" b="1" dirty="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is_annoonment</a:t>
            </a: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”: True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sz="2200" b="1" dirty="0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3200" b="1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❌</a:t>
            </a:r>
            <a:endParaRPr lang="en-NL" sz="3200" b="1" dirty="0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52BDE9-D18D-24A8-6EA8-E9159B29D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ERROR Rate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4264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5C47FC-435A-EA28-DEAA-419CA99D16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B89A1-169D-FE62-92A9-DA9E57D9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  <a:endParaRPr lang="en-NL" dirty="0"/>
          </a:p>
        </p:txBody>
      </p:sp>
      <p:pic>
        <p:nvPicPr>
          <p:cNvPr id="5" name="Picture 4" descr="A math equations with black text&#10;&#10;Description automatically generated">
            <a:extLst>
              <a:ext uri="{FF2B5EF4-FFF2-40B4-BE49-F238E27FC236}">
                <a16:creationId xmlns:a16="http://schemas.microsoft.com/office/drawing/2014/main" id="{081C6526-319C-57A8-E28E-F0AE465888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8747" r="19525" b="66551"/>
          <a:stretch/>
        </p:blipFill>
        <p:spPr>
          <a:xfrm>
            <a:off x="756000" y="2495644"/>
            <a:ext cx="4538134" cy="1116801"/>
          </a:xfrm>
          <a:prstGeom prst="rect">
            <a:avLst/>
          </a:prstGeom>
        </p:spPr>
      </p:pic>
      <p:pic>
        <p:nvPicPr>
          <p:cNvPr id="6" name="Picture 5" descr="A math equations with black text&#10;&#10;Description automatically generated">
            <a:extLst>
              <a:ext uri="{FF2B5EF4-FFF2-40B4-BE49-F238E27FC236}">
                <a16:creationId xmlns:a16="http://schemas.microsoft.com/office/drawing/2014/main" id="{81AA42C5-0387-2827-C7DD-375804123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67630" r="25717" b="10871"/>
          <a:stretch/>
        </p:blipFill>
        <p:spPr>
          <a:xfrm>
            <a:off x="6282000" y="2764622"/>
            <a:ext cx="3646311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1CAA36E-CC24-273C-D3D2-17BB12EBB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85" r="8833"/>
          <a:stretch/>
        </p:blipFill>
        <p:spPr>
          <a:xfrm>
            <a:off x="3909213" y="235974"/>
            <a:ext cx="8282787" cy="66220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0AE844A-4217-13B1-9970-1F172445D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5999"/>
            <a:ext cx="3235897" cy="972000"/>
          </a:xfrm>
        </p:spPr>
        <p:txBody>
          <a:bodyPr/>
          <a:lstStyle/>
          <a:p>
            <a:r>
              <a:rPr lang="en-GB" dirty="0"/>
              <a:t>The problem</a:t>
            </a:r>
            <a:br>
              <a:rPr lang="en-GB" dirty="0"/>
            </a:br>
            <a:r>
              <a:rPr lang="en-GB" dirty="0"/>
              <a:t>with triage</a:t>
            </a:r>
            <a:endParaRPr lang="en-NL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B526740-EB62-DF26-A1E2-A181B196D1BD}"/>
              </a:ext>
            </a:extLst>
          </p:cNvPr>
          <p:cNvSpPr txBox="1">
            <a:spLocks/>
          </p:cNvSpPr>
          <p:nvPr/>
        </p:nvSpPr>
        <p:spPr>
          <a:xfrm>
            <a:off x="10944000" y="6177600"/>
            <a:ext cx="871637" cy="306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89242-5C94-1390-591A-A6C4D064542F}"/>
              </a:ext>
            </a:extLst>
          </p:cNvPr>
          <p:cNvSpPr txBox="1"/>
          <p:nvPr/>
        </p:nvSpPr>
        <p:spPr>
          <a:xfrm>
            <a:off x="756000" y="2544679"/>
            <a:ext cx="4976205" cy="3017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u="sng" dirty="0"/>
              <a:t>Immense numbers </a:t>
            </a:r>
            <a:r>
              <a:rPr lang="en-GB" sz="2600" dirty="0"/>
              <a:t>of alarms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Too little time → Superficial analysis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Fatigue →  Missed alarms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Burnout / turnover</a:t>
            </a:r>
          </a:p>
          <a:p>
            <a:pPr marL="1800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Human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AD5DC-5D4D-B489-2C8A-0C5DCE04C454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549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F470-C0FC-252E-CB1C-4163204A9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99" y="755999"/>
            <a:ext cx="6834504" cy="972000"/>
          </a:xfrm>
        </p:spPr>
        <p:txBody>
          <a:bodyPr/>
          <a:lstStyle/>
          <a:p>
            <a:r>
              <a:rPr lang="en-GB" dirty="0"/>
              <a:t>Large language models (LLMs)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B14EE-3D9B-0D3A-7A49-4110682AB6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822FFA8E-DBA5-4EC0-00E8-8D7A29392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09" y="2487897"/>
            <a:ext cx="1328336" cy="1328336"/>
          </a:xfrm>
          <a:prstGeom prst="rect">
            <a:avLst/>
          </a:prstGeom>
        </p:spPr>
      </p:pic>
      <p:pic>
        <p:nvPicPr>
          <p:cNvPr id="14" name="Picture 13" descr="A rainbow colored logo&#10;&#10;Description automatically generated">
            <a:extLst>
              <a:ext uri="{FF2B5EF4-FFF2-40B4-BE49-F238E27FC236}">
                <a16:creationId xmlns:a16="http://schemas.microsoft.com/office/drawing/2014/main" id="{B2DD1494-5742-FA56-F625-589FF1F2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75" y="1760779"/>
            <a:ext cx="1454236" cy="1454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9470C-D6E1-0CB1-852B-877FFD8A4A3F}"/>
              </a:ext>
            </a:extLst>
          </p:cNvPr>
          <p:cNvSpPr txBox="1"/>
          <p:nvPr/>
        </p:nvSpPr>
        <p:spPr>
          <a:xfrm>
            <a:off x="6096000" y="1604878"/>
            <a:ext cx="5073445" cy="429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Natural Language 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Much data </a:t>
            </a:r>
            <a:r>
              <a:rPr lang="en-GB" sz="2600" dirty="0"/>
              <a:t>→ General understanding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Generating natural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Identifying contextual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Recognizing complex patterns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Analyzing semantics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Many existing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150000"/>
              </a:lnSpc>
            </a:pPr>
            <a:r>
              <a:rPr lang="en-GB" sz="2600" dirty="0"/>
              <a:t>→  </a:t>
            </a:r>
            <a:r>
              <a:rPr lang="en-US" sz="2600" dirty="0"/>
              <a:t>Automate triage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B09AC-B940-94FB-18B3-AC1F7958739E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7241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8F8B44-ABE8-5ACA-1A2C-2C45663B8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6A2A8-5F19-2116-438D-1D9481B7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6000"/>
            <a:ext cx="11052000" cy="507536"/>
          </a:xfrm>
        </p:spPr>
        <p:txBody>
          <a:bodyPr anchor="t">
            <a:normAutofit/>
          </a:bodyPr>
          <a:lstStyle/>
          <a:p>
            <a:r>
              <a:rPr lang="en-GB" dirty="0"/>
              <a:t>Research questions</a:t>
            </a:r>
            <a:endParaRPr lang="en-NL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1A42B6D-33C7-8875-54B6-86645611B35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735934567"/>
              </p:ext>
            </p:extLst>
          </p:nvPr>
        </p:nvGraphicFramePr>
        <p:xfrm>
          <a:off x="771290" y="1847753"/>
          <a:ext cx="10649419" cy="37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43CB70-186B-4CB9-65F7-5571A163EF81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7413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09C4D-C6DA-5A3D-26D1-4B5409B2D8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0A541-68DE-6FD9-DDE4-878994E3F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92358" y="3961174"/>
            <a:ext cx="3753039" cy="523221"/>
          </a:xfrm>
        </p:spPr>
        <p:txBody>
          <a:bodyPr anchor="ctr" anchorCtr="0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800" u="sng" dirty="0"/>
              <a:t>Very little documentation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013ED-63CA-F31E-39B3-0EC57DD23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Defining triage</a:t>
            </a:r>
            <a:endParaRPr lang="en-NL" dirty="0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AC0D6C2C-5E20-3770-B4B1-776FBD5A3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311148" y="2734401"/>
            <a:ext cx="857731" cy="857731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DB8090CC-CB4D-74C1-6FF1-AE50303D3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3840" y="2523324"/>
            <a:ext cx="1410077" cy="1410077"/>
          </a:xfrm>
          <a:prstGeom prst="rect">
            <a:avLst/>
          </a:prstGeom>
        </p:spPr>
      </p:pic>
      <p:pic>
        <p:nvPicPr>
          <p:cNvPr id="12" name="Graphic 11" descr="Radio microphone with solid fill">
            <a:extLst>
              <a:ext uri="{FF2B5EF4-FFF2-40B4-BE49-F238E27FC236}">
                <a16:creationId xmlns:a16="http://schemas.microsoft.com/office/drawing/2014/main" id="{A024E2B9-086C-FCD8-2FC0-AE41FC85A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3002" y="2589266"/>
            <a:ext cx="1324471" cy="1324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84A7CD-F36F-0A4F-CBF0-F28346AAD183}"/>
              </a:ext>
            </a:extLst>
          </p:cNvPr>
          <p:cNvSpPr txBox="1"/>
          <p:nvPr/>
        </p:nvSpPr>
        <p:spPr>
          <a:xfrm>
            <a:off x="7595418" y="3959707"/>
            <a:ext cx="1779640" cy="523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2800" dirty="0"/>
              <a:t>Interview</a:t>
            </a:r>
            <a:endParaRPr lang="en-NL" sz="2800" dirty="0"/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5396436-6013-BC01-10F8-B9964CFAA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9858" y="2852421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D040F-E2F2-48CB-D88A-DDFAF77160A2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6</a:t>
            </a:r>
            <a:endParaRPr lang="en-NL" dirty="0"/>
          </a:p>
        </p:txBody>
      </p:sp>
      <p:pic>
        <p:nvPicPr>
          <p:cNvPr id="22" name="Picture 21" descr="A black and blue text&#10;&#10;Description automatically generated">
            <a:extLst>
              <a:ext uri="{FF2B5EF4-FFF2-40B4-BE49-F238E27FC236}">
                <a16:creationId xmlns:a16="http://schemas.microsoft.com/office/drawing/2014/main" id="{367BA932-DD45-2C24-2AF5-0C4BE9C8873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71"/>
          <a:stretch/>
        </p:blipFill>
        <p:spPr>
          <a:xfrm>
            <a:off x="7317009" y="3064486"/>
            <a:ext cx="2336455" cy="4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8558B52-87F6-46B8-EEA4-D13B8CF897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013ED-63CA-F31E-39B3-0EC57DD23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755999"/>
            <a:ext cx="11052000" cy="522195"/>
          </a:xfrm>
        </p:spPr>
        <p:txBody>
          <a:bodyPr anchor="t">
            <a:normAutofit/>
          </a:bodyPr>
          <a:lstStyle/>
          <a:p>
            <a:r>
              <a:rPr lang="en-GB" dirty="0"/>
              <a:t>Defining triage</a:t>
            </a:r>
            <a:endParaRPr lang="en-NL" dirty="0"/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C0E9B7B6-9A83-1897-B9C8-C4DAF3087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375619"/>
              </p:ext>
            </p:extLst>
          </p:nvPr>
        </p:nvGraphicFramePr>
        <p:xfrm>
          <a:off x="2619001" y="1874746"/>
          <a:ext cx="7636044" cy="37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 descr="A blue and red text&#10;&#10;Description automatically generated">
            <a:extLst>
              <a:ext uri="{FF2B5EF4-FFF2-40B4-BE49-F238E27FC236}">
                <a16:creationId xmlns:a16="http://schemas.microsoft.com/office/drawing/2014/main" id="{DC5BD669-1E46-1B06-344A-FD2E444C3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20" y="4076596"/>
            <a:ext cx="1421723" cy="8885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BD9086-713A-ECF9-A6BC-86E0DEC809E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695443" y="4520885"/>
            <a:ext cx="1207963" cy="0"/>
          </a:xfrm>
          <a:prstGeom prst="line">
            <a:avLst/>
          </a:prstGeom>
          <a:ln w="38100" cap="flat" cmpd="sng" algn="ctr">
            <a:solidFill>
              <a:srgbClr val="0EB04B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F5EAC8-5D01-8010-8786-FC1623F3279F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7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0375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809C4D-C6DA-5A3D-26D1-4B5409B2D8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0A541-68DE-6FD9-DDE4-878994E3F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999" y="2483997"/>
            <a:ext cx="5340001" cy="29520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1" dirty="0"/>
              <a:t>EXISTING OPTIMIZATIONS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Organize alarms in trees [12]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Integrate thread intelligence [41]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Follow steps of senior analysts [25, 48]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013ED-63CA-F31E-39B3-0EC57DD23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Optimizing triage</a:t>
            </a:r>
            <a:endParaRPr lang="en-N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A1A25A2-7616-2DC7-B718-18162A26B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000" y="1241999"/>
            <a:ext cx="10201199" cy="540000"/>
          </a:xfrm>
        </p:spPr>
        <p:txBody>
          <a:bodyPr/>
          <a:lstStyle/>
          <a:p>
            <a:r>
              <a:rPr lang="en-GB" dirty="0"/>
              <a:t>Using LLMS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46BDEE-272A-EFD5-2ABB-BB86A67CEC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A640C-B25A-4870-2324-7428C5577A21}"/>
              </a:ext>
            </a:extLst>
          </p:cNvPr>
          <p:cNvSpPr txBox="1"/>
          <p:nvPr/>
        </p:nvSpPr>
        <p:spPr>
          <a:xfrm>
            <a:off x="0" y="6334780"/>
            <a:ext cx="756000" cy="523220"/>
          </a:xfrm>
          <a:prstGeom prst="rect">
            <a:avLst/>
          </a:prstGeom>
          <a:noFill/>
        </p:spPr>
        <p:txBody>
          <a:bodyPr wrap="square" rtlCol="0" anchor="b" anchorCtr="1">
            <a:spAutoFit/>
          </a:bodyPr>
          <a:lstStyle/>
          <a:p>
            <a:r>
              <a:rPr lang="en-GB" sz="2800" dirty="0"/>
              <a:t>8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44763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84f63f-cbf3-48ee-87f8-5c478837b7a6">
      <Terms xmlns="http://schemas.microsoft.com/office/infopath/2007/PartnerControls"/>
    </lcf76f155ced4ddcb4097134ff3c332f>
    <TaxCatchAll xmlns="a3580694-730a-4f86-8319-5f5d532b05a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DAF222FBA324084ABBE78896BC302" ma:contentTypeVersion="15" ma:contentTypeDescription="Create a new document." ma:contentTypeScope="" ma:versionID="165a9a306652e5893667d7263c2327a7">
  <xsd:schema xmlns:xsd="http://www.w3.org/2001/XMLSchema" xmlns:xs="http://www.w3.org/2001/XMLSchema" xmlns:p="http://schemas.microsoft.com/office/2006/metadata/properties" xmlns:ns2="d284f63f-cbf3-48ee-87f8-5c478837b7a6" xmlns:ns3="a3580694-730a-4f86-8319-5f5d532b05a4" targetNamespace="http://schemas.microsoft.com/office/2006/metadata/properties" ma:root="true" ma:fieldsID="211c5c2cc4d84a1d5a5aa77809f393fb" ns2:_="" ns3:_="">
    <xsd:import namespace="d284f63f-cbf3-48ee-87f8-5c478837b7a6"/>
    <xsd:import namespace="a3580694-730a-4f86-8319-5f5d532b0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84f63f-cbf3-48ee-87f8-5c478837b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80694-730a-4f86-8319-5f5d532b05a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be5eda4b-e060-4fb4-90a0-c19bb014be62}" ma:internalName="TaxCatchAll" ma:showField="CatchAllData" ma:web="a3580694-730a-4f86-8319-5f5d532b0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284f63f-cbf3-48ee-87f8-5c478837b7a6"/>
    <ds:schemaRef ds:uri="a3580694-730a-4f86-8319-5f5d532b05a4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26012-41ED-4C14-84AC-81A2BDDF5B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84f63f-cbf3-48ee-87f8-5c478837b7a6"/>
    <ds:schemaRef ds:uri="a3580694-730a-4f86-8319-5f5d532b05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Powerpoint Template</Template>
  <TotalTime>2902</TotalTime>
  <Words>993</Words>
  <Application>Microsoft Office PowerPoint</Application>
  <PresentationFormat>Widescreen</PresentationFormat>
  <Paragraphs>288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Aptos</vt:lpstr>
      <vt:lpstr>Arial</vt:lpstr>
      <vt:lpstr>Arial Narrow</vt:lpstr>
      <vt:lpstr>Calibri</vt:lpstr>
      <vt:lpstr>Courier New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Automating the Cybersecurity Triage Process</vt:lpstr>
      <vt:lpstr>Hospital – TRIAGE</vt:lpstr>
      <vt:lpstr>Hospital – TRIAGE</vt:lpstr>
      <vt:lpstr>The problem with triage</vt:lpstr>
      <vt:lpstr>Large language models (LLMs)</vt:lpstr>
      <vt:lpstr>Research questions</vt:lpstr>
      <vt:lpstr>Defining triage</vt:lpstr>
      <vt:lpstr>Defining triage</vt:lpstr>
      <vt:lpstr>Optimizing triage</vt:lpstr>
      <vt:lpstr>Optimizing triage</vt:lpstr>
      <vt:lpstr>Optimizing triage</vt:lpstr>
      <vt:lpstr>Optimizing triage</vt:lpstr>
      <vt:lpstr>TASK 1</vt:lpstr>
      <vt:lpstr>TASK 1</vt:lpstr>
      <vt:lpstr>TASK 2</vt:lpstr>
      <vt:lpstr>TASK 2</vt:lpstr>
      <vt:lpstr>EVALUATING AND COMPARING LLMS</vt:lpstr>
      <vt:lpstr>EVALUATING AND COMPARING LLMS</vt:lpstr>
      <vt:lpstr>EVALUATING AND COMPARING LLMS</vt:lpstr>
      <vt:lpstr>RESULTS – Announcement detection</vt:lpstr>
      <vt:lpstr>RESULTS – Announcement detection</vt:lpstr>
      <vt:lpstr>RESULTS – Announcement detection</vt:lpstr>
      <vt:lpstr>RESULTS – Announcement detection</vt:lpstr>
      <vt:lpstr>RESULTS – Announcement detection</vt:lpstr>
      <vt:lpstr>RESULTS – TACTIC DETECTION</vt:lpstr>
      <vt:lpstr>RESULTS – TACTIC DETECTION</vt:lpstr>
      <vt:lpstr>RESULTS – TACTIC DETECTION</vt:lpstr>
      <vt:lpstr>RESULTS – TACTIC DETECTION</vt:lpstr>
      <vt:lpstr>RESULTS – Comparison</vt:lpstr>
      <vt:lpstr>RESULTS – Comparison</vt:lpstr>
      <vt:lpstr>Research questions</vt:lpstr>
      <vt:lpstr>Research questions</vt:lpstr>
      <vt:lpstr>Research questions</vt:lpstr>
      <vt:lpstr>Research questions</vt:lpstr>
      <vt:lpstr>Takeaways</vt:lpstr>
      <vt:lpstr>Automating the Cybersecurity Triage Process</vt:lpstr>
      <vt:lpstr>The incident response workflow</vt:lpstr>
      <vt:lpstr>ERROR Rate</vt:lpstr>
      <vt:lpstr>Evaluation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Bakker, P.N. (Pascal, Student B-TCS)</dc:creator>
  <dc:description>Template by HQ Solutions</dc:description>
  <cp:lastModifiedBy>Bakker, P.N. (Pascal, Student B-TCS)</cp:lastModifiedBy>
  <cp:revision>245</cp:revision>
  <dcterms:created xsi:type="dcterms:W3CDTF">2024-07-02T22:09:28Z</dcterms:created>
  <dcterms:modified xsi:type="dcterms:W3CDTF">2024-07-09T13:47:17Z</dcterms:modified>
  <cp:version>004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0x01010094DDAF222FBA324084ABBE78896BC302</vt:lpwstr>
  </property>
</Properties>
</file>